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6" r:id="rId3"/>
    <p:sldId id="287" r:id="rId4"/>
    <p:sldId id="263" r:id="rId5"/>
    <p:sldId id="268" r:id="rId6"/>
    <p:sldId id="281" r:id="rId7"/>
    <p:sldId id="283" r:id="rId8"/>
    <p:sldId id="278" r:id="rId9"/>
    <p:sldId id="279" r:id="rId10"/>
    <p:sldId id="280" r:id="rId11"/>
    <p:sldId id="271" r:id="rId12"/>
    <p:sldId id="272" r:id="rId13"/>
    <p:sldId id="274" r:id="rId14"/>
    <p:sldId id="276" r:id="rId15"/>
    <p:sldId id="273" r:id="rId16"/>
    <p:sldId id="264" r:id="rId17"/>
    <p:sldId id="275" r:id="rId18"/>
    <p:sldId id="269" r:id="rId19"/>
    <p:sldId id="270" r:id="rId20"/>
    <p:sldId id="282" r:id="rId21"/>
    <p:sldId id="277" r:id="rId22"/>
    <p:sldId id="260" r:id="rId23"/>
    <p:sldId id="262" r:id="rId24"/>
    <p:sldId id="288" r:id="rId25"/>
    <p:sldId id="25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7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47192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2DA77-FE3A-48AE-B545-FD10E814FAC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7155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40954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6987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10650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36255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053004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391809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79528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209018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404535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2DA77-FE3A-48AE-B545-FD10E814FAC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383987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2DA77-FE3A-48AE-B545-FD10E814FACD}" type="datetimeFigureOut">
              <a:rPr lang="en-GB" smtClean="0"/>
              <a:t>22/09/2016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7125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22593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113322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E2DA77-FE3A-48AE-B545-FD10E814FACD}" type="datetimeFigureOut">
              <a:rPr lang="en-GB" smtClean="0"/>
              <a:t>22/09/2016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8147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2DA77-FE3A-48AE-B545-FD10E814FAC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7B5FC-772C-4DA1-8A57-87DCE31EF363}" type="slidenum">
              <a:rPr lang="en-GB" smtClean="0"/>
              <a:t>‹#›</a:t>
            </a:fld>
            <a:endParaRPr lang="en-GB"/>
          </a:p>
        </p:txBody>
      </p:sp>
    </p:spTree>
    <p:extLst>
      <p:ext uri="{BB962C8B-B14F-4D97-AF65-F5344CB8AC3E}">
        <p14:creationId xmlns:p14="http://schemas.microsoft.com/office/powerpoint/2010/main" val="272606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E2DA77-FE3A-48AE-B545-FD10E814FACD}" type="datetimeFigureOut">
              <a:rPr lang="en-GB" smtClean="0"/>
              <a:t>22/09/2016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267B5FC-772C-4DA1-8A57-87DCE31EF363}" type="slidenum">
              <a:rPr lang="en-GB" smtClean="0"/>
              <a:t>‹#›</a:t>
            </a:fld>
            <a:endParaRPr lang="en-GB"/>
          </a:p>
        </p:txBody>
      </p:sp>
    </p:spTree>
    <p:extLst>
      <p:ext uri="{BB962C8B-B14F-4D97-AF65-F5344CB8AC3E}">
        <p14:creationId xmlns:p14="http://schemas.microsoft.com/office/powerpoint/2010/main" val="41107391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youtube.com/watch?v=n9rP18AjTg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ccademiadellacrusca.it/it/lingua-italiana/consulenza-linguistica/domande-risposte/nero-negro-colo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linkiesta.it/it/article/2013/04/27/nero-o-di-colore-ecco-cosa-dice-la-crusca/13302/"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achyra.org/cruscate/viewtopic.php?t=351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6Lyq1ep5T4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cser.org/journal/index.php/jesr/article/view/4396/429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xsNmO-VSB5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5800" dirty="0" smtClean="0"/>
              <a:t>PC or not PC? </a:t>
            </a:r>
            <a:br>
              <a:rPr lang="it-IT" sz="5800" dirty="0" smtClean="0"/>
            </a:br>
            <a:r>
              <a:rPr lang="it-IT" sz="5800" dirty="0" smtClean="0"/>
              <a:t>Appunti per una riflessione storico-critica</a:t>
            </a:r>
            <a:endParaRPr lang="en-GB" sz="5800" dirty="0"/>
          </a:p>
        </p:txBody>
      </p:sp>
      <p:sp>
        <p:nvSpPr>
          <p:cNvPr id="3" name="Subtitle 2"/>
          <p:cNvSpPr>
            <a:spLocks noGrp="1"/>
          </p:cNvSpPr>
          <p:nvPr>
            <p:ph type="subTitle" idx="1"/>
          </p:nvPr>
        </p:nvSpPr>
        <p:spPr/>
        <p:txBody>
          <a:bodyPr/>
          <a:lstStyle/>
          <a:p>
            <a:r>
              <a:rPr lang="it-IT" dirty="0" smtClean="0"/>
              <a:t>Federico Faloppa – University of Reading</a:t>
            </a:r>
            <a:endParaRPr lang="en-GB" dirty="0"/>
          </a:p>
        </p:txBody>
      </p:sp>
    </p:spTree>
    <p:extLst>
      <p:ext uri="{BB962C8B-B14F-4D97-AF65-F5344CB8AC3E}">
        <p14:creationId xmlns:p14="http://schemas.microsoft.com/office/powerpoint/2010/main" val="22377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Per una storia semantica di </a:t>
            </a:r>
            <a:r>
              <a:rPr lang="it-IT" i="1" dirty="0" smtClean="0"/>
              <a:t>poltically correct</a:t>
            </a:r>
            <a:endParaRPr lang="en-GB" i="1" dirty="0"/>
          </a:p>
        </p:txBody>
      </p:sp>
      <p:sp>
        <p:nvSpPr>
          <p:cNvPr id="3" name="Content Placeholder 2"/>
          <p:cNvSpPr>
            <a:spLocks noGrp="1"/>
          </p:cNvSpPr>
          <p:nvPr>
            <p:ph idx="1"/>
          </p:nvPr>
        </p:nvSpPr>
        <p:spPr>
          <a:xfrm>
            <a:off x="1103312" y="2052918"/>
            <a:ext cx="9992318" cy="4195481"/>
          </a:xfrm>
        </p:spPr>
        <p:txBody>
          <a:bodyPr>
            <a:noAutofit/>
          </a:bodyPr>
          <a:lstStyle/>
          <a:p>
            <a:pPr marL="0" indent="0">
              <a:buNone/>
            </a:pPr>
            <a:r>
              <a:rPr lang="it-IT" b="1" dirty="0" smtClean="0"/>
              <a:t>I remember the term «politically correct» being used disparagingly to refer to someone whose loyalty to the Communist Party line [in the forties] overrode compassion and led to bad politics.</a:t>
            </a:r>
            <a:r>
              <a:rPr lang="it-IT" dirty="0" smtClean="0"/>
              <a:t> It was used by socialists against the communists, and was meant to separate out their own beliefs in egalitarian moral ideas from those of dogmatic communists who would advocate and defend party positions regardless of their moral substance (Herbert Kohl, </a:t>
            </a:r>
            <a:r>
              <a:rPr lang="it-IT" i="1" dirty="0" smtClean="0"/>
              <a:t>Uncommond differences</a:t>
            </a:r>
            <a:r>
              <a:rPr lang="it-IT" dirty="0" smtClean="0"/>
              <a:t>…, 1992)</a:t>
            </a:r>
          </a:p>
          <a:p>
            <a:pPr marL="0" indent="0">
              <a:buNone/>
            </a:pPr>
            <a:endParaRPr lang="it-IT" dirty="0"/>
          </a:p>
          <a:p>
            <a:pPr marL="0" indent="0">
              <a:buNone/>
            </a:pPr>
            <a:r>
              <a:rPr lang="it-IT" dirty="0" smtClean="0"/>
              <a:t>[PC] first gained currency… in the lesbian feminist movement in the late 1970s and earlty ‘80s. </a:t>
            </a:r>
            <a:r>
              <a:rPr lang="it-IT" b="1" dirty="0" smtClean="0"/>
              <a:t>It referred to a standard set of ideas about politics, religion, and other issues, and was used jokingly, good-naturedly, by people who sought to poke fun either at views that corresponded with that set</a:t>
            </a:r>
            <a:r>
              <a:rPr lang="it-IT" dirty="0" smtClean="0"/>
              <a:t> (</a:t>
            </a:r>
            <a:r>
              <a:rPr lang="it-IT" i="1" dirty="0" smtClean="0"/>
              <a:t>I sound pretty PC, don’t I?</a:t>
            </a:r>
            <a:r>
              <a:rPr lang="it-IT" dirty="0" smtClean="0"/>
              <a:t>), </a:t>
            </a:r>
            <a:r>
              <a:rPr lang="it-IT" b="1" dirty="0" smtClean="0"/>
              <a:t>or at views that did not</a:t>
            </a:r>
            <a:r>
              <a:rPr lang="it-IT" dirty="0" smtClean="0"/>
              <a:t> (</a:t>
            </a:r>
            <a:r>
              <a:rPr lang="it-IT" i="1" dirty="0" smtClean="0"/>
              <a:t>that’s not very PC of you</a:t>
            </a:r>
            <a:r>
              <a:rPr lang="it-IT" dirty="0" smtClean="0"/>
              <a:t>) (Jacob Levy’s, The ennui of PC, 1992)</a:t>
            </a:r>
            <a:endParaRPr lang="en-GB" dirty="0"/>
          </a:p>
        </p:txBody>
      </p:sp>
    </p:spTree>
    <p:extLst>
      <p:ext uri="{BB962C8B-B14F-4D97-AF65-F5344CB8AC3E}">
        <p14:creationId xmlns:p14="http://schemas.microsoft.com/office/powerpoint/2010/main" val="410860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Tra il tragico e il comico</a:t>
            </a:r>
            <a:endParaRPr lang="en-GB" dirty="0"/>
          </a:p>
        </p:txBody>
      </p:sp>
      <p:sp>
        <p:nvSpPr>
          <p:cNvPr id="3" name="Content Placeholder 2"/>
          <p:cNvSpPr>
            <a:spLocks noGrp="1"/>
          </p:cNvSpPr>
          <p:nvPr>
            <p:ph idx="1"/>
          </p:nvPr>
        </p:nvSpPr>
        <p:spPr>
          <a:xfrm>
            <a:off x="1103312" y="1853248"/>
            <a:ext cx="9992318" cy="4395151"/>
          </a:xfrm>
        </p:spPr>
        <p:txBody>
          <a:bodyPr>
            <a:noAutofit/>
          </a:bodyPr>
          <a:lstStyle/>
          <a:p>
            <a:pPr marL="0" indent="0">
              <a:buNone/>
            </a:pPr>
            <a:r>
              <a:rPr lang="it-IT" dirty="0" smtClean="0"/>
              <a:t>Perché </a:t>
            </a:r>
            <a:r>
              <a:rPr lang="it-IT" dirty="0"/>
              <a:t>la diaspora intellettuale innescata dal "multiculturalismo" non si esaurisce certo </a:t>
            </a:r>
            <a:r>
              <a:rPr lang="it-IT" dirty="0" smtClean="0"/>
              <a:t>nell'African </a:t>
            </a:r>
            <a:r>
              <a:rPr lang="it-IT" dirty="0"/>
              <a:t>renaissance. </a:t>
            </a:r>
            <a:r>
              <a:rPr lang="it-IT" b="1" dirty="0"/>
              <a:t>Le università la conoscono sotto la sintetica formula di politically correct, i cui effetti stanno a cavallo tra il tragico e il ridicolo. In sintesi. Quella della società aperta e multirazziale, dicono i "movimentisti", è una frode, una panzana. Non esistono una storia e una verità oggettiva</a:t>
            </a:r>
            <a:r>
              <a:rPr lang="it-IT" dirty="0"/>
              <a:t> (ci risiamo...). Mentre evidentissimi sono i presupposti eurocentristi, maschilisti e imperialisti dell' America odierna. Dunque, a mare Shakespeare e Virgilio. </a:t>
            </a:r>
            <a:r>
              <a:rPr lang="it-IT" b="1" dirty="0"/>
              <a:t>E ciascuno sia libero di ricostruire la propria storia etnica, e di genere sessuale. Dunque, pensiero e docenti neri per i neri. Pensiero e docenti lesbiche per le lesbiche. Pensiero e docenti gay per i gay. Altro che Torre di Babele! Davvero l' ideale, per rimettere sui giusti binari un sistema scolastico che per ammissione generale ha toccato il fondo.</a:t>
            </a:r>
            <a:r>
              <a:rPr lang="it-IT" dirty="0"/>
              <a:t> Non manca, del resto, chi manifesta una certa comprensione; quasi che questo sia un passaggio difficile, eppure necessario</a:t>
            </a:r>
            <a:r>
              <a:rPr lang="it-IT" dirty="0" smtClean="0"/>
              <a:t>. </a:t>
            </a:r>
            <a:r>
              <a:rPr lang="it-IT" dirty="0"/>
              <a:t>(Franco Marcoaldi, </a:t>
            </a:r>
            <a:r>
              <a:rPr lang="it-IT" dirty="0" smtClean="0"/>
              <a:t> </a:t>
            </a:r>
            <a:r>
              <a:rPr lang="it-IT" i="1" dirty="0"/>
              <a:t>L’Africa a stelle e strisce</a:t>
            </a:r>
            <a:r>
              <a:rPr lang="it-IT" dirty="0"/>
              <a:t>, </a:t>
            </a:r>
            <a:r>
              <a:rPr lang="it-IT" dirty="0" smtClean="0"/>
              <a:t>«La Repubblica», </a:t>
            </a:r>
            <a:r>
              <a:rPr lang="it-IT" dirty="0"/>
              <a:t>20 novembre </a:t>
            </a:r>
            <a:r>
              <a:rPr lang="it-IT" dirty="0" smtClean="0"/>
              <a:t>1991)</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088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Fenomeno esogeno o endogeno?</a:t>
            </a:r>
            <a:endParaRPr lang="en-GB" dirty="0"/>
          </a:p>
        </p:txBody>
      </p:sp>
      <p:sp>
        <p:nvSpPr>
          <p:cNvPr id="3" name="Content Placeholder 2"/>
          <p:cNvSpPr>
            <a:spLocks noGrp="1"/>
          </p:cNvSpPr>
          <p:nvPr>
            <p:ph idx="1"/>
          </p:nvPr>
        </p:nvSpPr>
        <p:spPr>
          <a:xfrm>
            <a:off x="1103312" y="1392070"/>
            <a:ext cx="10033261" cy="4706202"/>
          </a:xfrm>
        </p:spPr>
        <p:txBody>
          <a:bodyPr>
            <a:noAutofit/>
          </a:bodyPr>
          <a:lstStyle/>
          <a:p>
            <a:pPr marL="0" indent="0">
              <a:buNone/>
            </a:pPr>
            <a:r>
              <a:rPr lang="it-IT" sz="1800" dirty="0" smtClean="0"/>
              <a:t>… </a:t>
            </a:r>
            <a:r>
              <a:rPr lang="it-IT" sz="1800" dirty="0"/>
              <a:t>I</a:t>
            </a:r>
            <a:r>
              <a:rPr lang="it-IT" sz="1800" dirty="0" smtClean="0"/>
              <a:t>n </a:t>
            </a:r>
            <a:r>
              <a:rPr lang="it-IT" sz="1800" dirty="0"/>
              <a:t>Spagna è stato abolito negli atti ufficiali il termine femmina (hembra) </a:t>
            </a:r>
            <a:r>
              <a:rPr lang="it-IT" sz="1800" dirty="0" smtClean="0"/>
              <a:t>d'ora </a:t>
            </a:r>
            <a:r>
              <a:rPr lang="it-IT" sz="1800" dirty="0"/>
              <a:t>in avanti sarà obbligatorio usare la parola donna (mujer</a:t>
            </a:r>
            <a:r>
              <a:rPr lang="it-IT" sz="1800" dirty="0" smtClean="0"/>
              <a:t>)… </a:t>
            </a:r>
            <a:r>
              <a:rPr lang="it-IT" sz="1800" b="1" dirty="0" smtClean="0"/>
              <a:t>Secondo </a:t>
            </a:r>
            <a:r>
              <a:rPr lang="it-IT" sz="1800" b="1" dirty="0"/>
              <a:t>una lettura </a:t>
            </a:r>
            <a:r>
              <a:rPr lang="it-IT" sz="1800" b="1" dirty="0" smtClean="0"/>
              <a:t>l'iniziativa </a:t>
            </a:r>
            <a:r>
              <a:rPr lang="it-IT" sz="1800" b="1" dirty="0"/>
              <a:t>sembra essere influenzata della tendenza culturale americana di introdurre nel linguaggio il criterio del politically correct, ovvero di usare termini ' politicamente corretti</a:t>
            </a:r>
            <a:r>
              <a:rPr lang="it-IT" sz="1800" b="1" dirty="0" smtClean="0"/>
              <a:t>'</a:t>
            </a:r>
            <a:r>
              <a:rPr lang="it-IT" sz="1800" dirty="0" smtClean="0"/>
              <a:t>; </a:t>
            </a:r>
            <a:r>
              <a:rPr lang="it-IT" sz="1800" dirty="0"/>
              <a:t>secondo un' altra versione la novità altro non sarebbe che </a:t>
            </a:r>
            <a:r>
              <a:rPr lang="it-IT" sz="1800" dirty="0" smtClean="0"/>
              <a:t>una sottile manovra elettorale… </a:t>
            </a:r>
            <a:r>
              <a:rPr lang="it-IT" sz="1800" b="1" dirty="0"/>
              <a:t>Certo è che il termine ' femmina' da tempo creava polemiche.</a:t>
            </a:r>
            <a:r>
              <a:rPr lang="it-IT" sz="1800" dirty="0"/>
              <a:t> La necessità di cambiare era rivendicata dalle donne ma anche dagli impiegati di stato civile, le une avevano lamentato che ' femmina' poteva avere una connotazione animalesca, tenuto conto che un appartenente </a:t>
            </a:r>
            <a:r>
              <a:rPr lang="it-IT" sz="1800" dirty="0" smtClean="0"/>
              <a:t>all'altro </a:t>
            </a:r>
            <a:r>
              <a:rPr lang="it-IT" sz="1800" dirty="0"/>
              <a:t>sesso viene identificato con uomo (hombre) e mai come maschio (macho). Gli altri avevano invece lamentato le possibili confusioni provocate dall' abbreviazione ' h' insufficiente per distinguere la differenza di sesso. Rimane la perplessità dei membri dell' Accademia spagnola che avevano portato a termine </a:t>
            </a:r>
            <a:r>
              <a:rPr lang="it-IT" sz="1800" dirty="0" smtClean="0"/>
              <a:t>l'aggiornamento </a:t>
            </a:r>
            <a:r>
              <a:rPr lang="it-IT" sz="1800" dirty="0"/>
              <a:t>del dizionario senza tenere conto di questi mutamenti </a:t>
            </a:r>
            <a:r>
              <a:rPr lang="it-IT" sz="1800" dirty="0" smtClean="0"/>
              <a:t>culturali… </a:t>
            </a:r>
            <a:r>
              <a:rPr lang="it-IT" sz="1800" dirty="0"/>
              <a:t>nel vocabolario al termine ' femmina' si legge: </a:t>
            </a:r>
            <a:r>
              <a:rPr lang="it-IT" sz="1800" dirty="0" smtClean="0"/>
              <a:t>'Animale </a:t>
            </a:r>
            <a:r>
              <a:rPr lang="it-IT" sz="1800" dirty="0"/>
              <a:t>di sesso femminile, donna' . Una definizione che ora sarà discutibile così come un' altra: per hombre si legge ' essere animato dotato di ragione' , per mujer ' persona di sesso femminile' . Parole non </a:t>
            </a:r>
            <a:r>
              <a:rPr lang="it-IT" sz="1800" dirty="0" smtClean="0"/>
              <a:t>neutre… </a:t>
            </a:r>
            <a:r>
              <a:rPr lang="it-IT" sz="1800" dirty="0"/>
              <a:t>che svelano rapporti di </a:t>
            </a:r>
            <a:r>
              <a:rPr lang="it-IT" sz="1800" dirty="0" smtClean="0"/>
              <a:t>potere, </a:t>
            </a:r>
            <a:r>
              <a:rPr lang="it-IT" sz="1800" dirty="0"/>
              <a:t>in base ai quali però la parola femmina potrebbe sopravvivere al di là delle decisioni governative</a:t>
            </a:r>
            <a:r>
              <a:rPr lang="it-IT" sz="1800" dirty="0"/>
              <a:t>. </a:t>
            </a:r>
            <a:r>
              <a:rPr lang="it-IT" sz="1800" dirty="0" smtClean="0"/>
              <a:t>(</a:t>
            </a:r>
            <a:r>
              <a:rPr lang="it-IT" sz="1800" i="1" dirty="0" smtClean="0"/>
              <a:t>E il dizionario creò la donna</a:t>
            </a:r>
            <a:r>
              <a:rPr lang="it-IT" sz="1800" dirty="0" smtClean="0"/>
              <a:t>, «La Repubblica», 5 </a:t>
            </a:r>
            <a:r>
              <a:rPr lang="it-IT" sz="1800" dirty="0"/>
              <a:t>maggio </a:t>
            </a:r>
            <a:r>
              <a:rPr lang="it-IT" sz="1800" dirty="0" smtClean="0"/>
              <a:t>1993) </a:t>
            </a:r>
            <a:endParaRPr lang="en-GB" sz="1800" dirty="0"/>
          </a:p>
          <a:p>
            <a:pPr marL="0" indent="0">
              <a:buNone/>
            </a:pPr>
            <a:endParaRPr lang="en-GB" sz="1800" dirty="0"/>
          </a:p>
        </p:txBody>
      </p:sp>
    </p:spTree>
    <p:extLst>
      <p:ext uri="{BB962C8B-B14F-4D97-AF65-F5344CB8AC3E}">
        <p14:creationId xmlns:p14="http://schemas.microsoft.com/office/powerpoint/2010/main" val="115372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Corretti o scorretti?</a:t>
            </a:r>
            <a:endParaRPr lang="en-GB" dirty="0"/>
          </a:p>
        </p:txBody>
      </p:sp>
      <p:sp>
        <p:nvSpPr>
          <p:cNvPr id="3" name="Content Placeholder 2"/>
          <p:cNvSpPr>
            <a:spLocks noGrp="1"/>
          </p:cNvSpPr>
          <p:nvPr>
            <p:ph idx="1"/>
          </p:nvPr>
        </p:nvSpPr>
        <p:spPr>
          <a:xfrm>
            <a:off x="1103312" y="1596788"/>
            <a:ext cx="9978670" cy="4760796"/>
          </a:xfrm>
        </p:spPr>
        <p:txBody>
          <a:bodyPr>
            <a:noAutofit/>
          </a:bodyPr>
          <a:lstStyle/>
          <a:p>
            <a:pPr marL="0" indent="0">
              <a:buNone/>
            </a:pPr>
            <a:r>
              <a:rPr lang="it-IT" dirty="0" smtClean="0"/>
              <a:t>Il </a:t>
            </a:r>
            <a:r>
              <a:rPr lang="it-IT" dirty="0"/>
              <a:t>nostro Paese rifiuta la moda del </a:t>
            </a:r>
            <a:r>
              <a:rPr lang="it-IT" i="1" dirty="0" smtClean="0"/>
              <a:t>politically correct</a:t>
            </a:r>
            <a:r>
              <a:rPr lang="it-IT" dirty="0" smtClean="0"/>
              <a:t> </a:t>
            </a:r>
          </a:p>
          <a:p>
            <a:pPr marL="0" indent="0">
              <a:buNone/>
            </a:pPr>
            <a:r>
              <a:rPr lang="it-IT" dirty="0" smtClean="0"/>
              <a:t>Il trionfo </a:t>
            </a:r>
            <a:r>
              <a:rPr lang="it-IT" dirty="0"/>
              <a:t>dello «scorretto</a:t>
            </a:r>
            <a:r>
              <a:rPr lang="it-IT" dirty="0" smtClean="0"/>
              <a:t>»: </a:t>
            </a:r>
            <a:r>
              <a:rPr lang="it-IT" dirty="0"/>
              <a:t>L Italia è una patria di sfacciati? </a:t>
            </a:r>
            <a:endParaRPr lang="it-IT" dirty="0" smtClean="0"/>
          </a:p>
          <a:p>
            <a:pPr marL="0" indent="0">
              <a:buNone/>
            </a:pPr>
            <a:r>
              <a:rPr lang="it-IT" dirty="0" smtClean="0"/>
              <a:t>… Non </a:t>
            </a:r>
            <a:r>
              <a:rPr lang="it-IT" dirty="0"/>
              <a:t>si chiamano più neri ma afroamericani o, ancora  più «correttamente», «membri della diaspora africana». Quando si scrive «human» o «humanity» si sottolineano in neretto le tre fatidiche lettere «man», per indicare il perenne occultamento linguistico della donna. Gran parte della popolazione istruita degli Usa trema al solo pensiero di dire «inabile» in pubblico al posto dell'eufemismo «differentemente abile». Una maledizione segna le parole: una spada di Damocle pende sul capo di milioni di persone colte, di intellettuali e giornalisti d'America, pronta ad abbattersi sulla loro ignavia lessicale. Guai a sbagliare su un'espressione, si è irrimediabilmente fottuti nella carriera e nei rapporti sociali. </a:t>
            </a:r>
            <a:r>
              <a:rPr lang="it-IT" b="1" dirty="0"/>
              <a:t>E in Italia? Come ci comportiamo, linguisticamente parlando, con le minoranze, con gli immigrati, con le donne, con i gay? Sta per piombare anche da noi, sull'esempio Usa, il ciclone del «politically correct»? 0 ci lascia indenni</a:t>
            </a:r>
            <a:r>
              <a:rPr lang="it-IT" dirty="0" smtClean="0"/>
              <a:t>? (Mirella Serri, «La stampa», </a:t>
            </a:r>
            <a:r>
              <a:rPr lang="it-IT" dirty="0"/>
              <a:t>7 febbraio </a:t>
            </a:r>
            <a:r>
              <a:rPr lang="it-IT" dirty="0" smtClean="0"/>
              <a:t>1996)</a:t>
            </a:r>
            <a:endParaRPr lang="en-GB" dirty="0"/>
          </a:p>
        </p:txBody>
      </p:sp>
    </p:spTree>
    <p:extLst>
      <p:ext uri="{BB962C8B-B14F-4D97-AF65-F5344CB8AC3E}">
        <p14:creationId xmlns:p14="http://schemas.microsoft.com/office/powerpoint/2010/main" val="23777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dibattito precoce?</a:t>
            </a:r>
            <a:endParaRPr lang="en-GB" dirty="0"/>
          </a:p>
        </p:txBody>
      </p:sp>
      <p:sp>
        <p:nvSpPr>
          <p:cNvPr id="3" name="Content Placeholder 2"/>
          <p:cNvSpPr>
            <a:spLocks noGrp="1"/>
          </p:cNvSpPr>
          <p:nvPr>
            <p:ph idx="1"/>
          </p:nvPr>
        </p:nvSpPr>
        <p:spPr>
          <a:xfrm>
            <a:off x="1103312" y="1555846"/>
            <a:ext cx="10033261" cy="4692554"/>
          </a:xfrm>
        </p:spPr>
        <p:txBody>
          <a:bodyPr>
            <a:noAutofit/>
          </a:bodyPr>
          <a:lstStyle/>
          <a:p>
            <a:pPr marL="0" indent="0">
              <a:buNone/>
            </a:pPr>
            <a:r>
              <a:rPr lang="it-IT" dirty="0" smtClean="0"/>
              <a:t>… nessun </a:t>
            </a:r>
            <a:r>
              <a:rPr lang="it-IT" dirty="0"/>
              <a:t>americano direbbe: «Guarda, guarda la cinesina ». Mi hanno spiegato: ma vedi, cinesina non è un insulto, è un vezzeggiativo. Io continuo a pensare che sarebbe meglio dire «la giovane donna cinese», e non la «cinesina». Un’esagerazione? Forse. Ma solo perché non siamo in un ristorante newyorkese in cui potrebbe essere seduta una cinese-americana che alla parola «cinesina» avrebbe avuto uno scatto di fastidio. Mi rendo conto che il linguaggio non è tutto. Ma è molto. Soprattutto perché spesso è inconscio. Perciò </a:t>
            </a:r>
            <a:r>
              <a:rPr lang="it-IT" dirty="0" smtClean="0"/>
              <a:t>ferisce… Bisogna </a:t>
            </a:r>
            <a:r>
              <a:rPr lang="it-IT" dirty="0"/>
              <a:t>stare molto attenti a non ferire. Allora si dice: «So che questa barzelletta è politicamente scorretta ma io la racconto comunque perché tutti sanno che io non ho pregiudizi</a:t>
            </a:r>
            <a:r>
              <a:rPr lang="it-IT" dirty="0" smtClean="0"/>
              <a:t>»…</a:t>
            </a:r>
            <a:r>
              <a:rPr lang="it-IT" b="1" dirty="0" smtClean="0"/>
              <a:t>Bisogna </a:t>
            </a:r>
            <a:r>
              <a:rPr lang="it-IT" b="1" dirty="0"/>
              <a:t>sapere che sta arrivando anche in Italia il politicamente corretto. Arriva per forza. Arriva con la sensibilità degli immigrati, degli stranieri. Arriva con lo scontro preannunciato fra chi sta arrivando nel paese e coloro che sono già qui.</a:t>
            </a:r>
            <a:r>
              <a:rPr lang="it-IT" dirty="0"/>
              <a:t> Sempre meglio chiedere: «Tu </a:t>
            </a:r>
            <a:r>
              <a:rPr lang="it-IT" dirty="0" smtClean="0"/>
              <a:t>come vuoi </a:t>
            </a:r>
            <a:r>
              <a:rPr lang="it-IT" dirty="0"/>
              <a:t>essere chiamato?» e agire di conseguenza. Sarà una sciocchezza. Ma in America, questa sciocchezza ha salvato la pace e la convivenza fra </a:t>
            </a:r>
            <a:r>
              <a:rPr lang="it-IT" dirty="0" smtClean="0"/>
              <a:t>gruppi diversi</a:t>
            </a:r>
            <a:r>
              <a:rPr lang="it-IT" dirty="0"/>
              <a:t>. </a:t>
            </a:r>
            <a:r>
              <a:rPr lang="it-IT" dirty="0"/>
              <a:t>(</a:t>
            </a:r>
            <a:r>
              <a:rPr lang="it-IT" dirty="0" smtClean="0"/>
              <a:t>Alice </a:t>
            </a:r>
            <a:r>
              <a:rPr lang="it-IT" dirty="0"/>
              <a:t>Oxman, </a:t>
            </a:r>
            <a:r>
              <a:rPr lang="it-IT" i="1" dirty="0" smtClean="0"/>
              <a:t>Parole e razze</a:t>
            </a:r>
            <a:r>
              <a:rPr lang="it-IT" dirty="0" smtClean="0"/>
              <a:t>, «L’unità», 16 </a:t>
            </a:r>
            <a:r>
              <a:rPr lang="it-IT" dirty="0"/>
              <a:t>febbraio </a:t>
            </a:r>
            <a:r>
              <a:rPr lang="it-IT" dirty="0" smtClean="0"/>
              <a:t>1997) </a:t>
            </a:r>
            <a:endParaRPr lang="en-GB" dirty="0"/>
          </a:p>
          <a:p>
            <a:pPr marL="0" indent="0">
              <a:buNone/>
            </a:pPr>
            <a:endParaRPr lang="en-GB" dirty="0"/>
          </a:p>
        </p:txBody>
      </p:sp>
    </p:spTree>
    <p:extLst>
      <p:ext uri="{BB962C8B-B14F-4D97-AF65-F5344CB8AC3E}">
        <p14:creationId xmlns:p14="http://schemas.microsoft.com/office/powerpoint/2010/main" val="179380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strana coppia del </a:t>
            </a:r>
            <a:r>
              <a:rPr lang="it-IT" i="1" dirty="0" smtClean="0"/>
              <a:t>nero</a:t>
            </a:r>
            <a:r>
              <a:rPr lang="it-IT" dirty="0" smtClean="0"/>
              <a:t> e del </a:t>
            </a:r>
            <a:r>
              <a:rPr lang="it-IT" i="1" dirty="0" smtClean="0"/>
              <a:t>negro</a:t>
            </a:r>
            <a:endParaRPr lang="en-GB" i="1" dirty="0"/>
          </a:p>
        </p:txBody>
      </p:sp>
      <p:sp>
        <p:nvSpPr>
          <p:cNvPr id="3" name="Content Placeholder 2"/>
          <p:cNvSpPr>
            <a:spLocks noGrp="1"/>
          </p:cNvSpPr>
          <p:nvPr>
            <p:ph idx="1"/>
          </p:nvPr>
        </p:nvSpPr>
        <p:spPr/>
        <p:txBody>
          <a:bodyPr>
            <a:normAutofit/>
          </a:bodyPr>
          <a:lstStyle/>
          <a:p>
            <a:pPr marL="0" indent="0">
              <a:buNone/>
            </a:pPr>
            <a:r>
              <a:rPr lang="it-IT" dirty="0" smtClean="0"/>
              <a:t>… Mi </a:t>
            </a:r>
            <a:r>
              <a:rPr lang="it-IT" dirty="0"/>
              <a:t>riferisco al sostantivo e aggettivo "negro” pressoché bandito dall’uso politicamente corretto a favore di negro su imitazione di quanto avviene in inglese. </a:t>
            </a:r>
            <a:r>
              <a:rPr lang="it-IT" b="1" dirty="0"/>
              <a:t>Non so chi abbia iniziato a parlare di neri anziché di negri o se si sia trattato di un automatismo di traduzione… fatto sta che da diversi anni è stata introdotta in italiano l’antinomia nero negro che arriva dall’inglese nigger </a:t>
            </a:r>
            <a:r>
              <a:rPr lang="it-IT" dirty="0"/>
              <a:t>(da negro) </a:t>
            </a:r>
            <a:endParaRPr lang="it-IT" dirty="0" smtClean="0"/>
          </a:p>
          <a:p>
            <a:pPr marL="0" indent="0">
              <a:buNone/>
            </a:pPr>
            <a:r>
              <a:rPr lang="it-IT" dirty="0" smtClean="0"/>
              <a:t>(</a:t>
            </a:r>
            <a:r>
              <a:rPr lang="it-IT" dirty="0"/>
              <a:t>Mario Barenghi, </a:t>
            </a:r>
            <a:r>
              <a:rPr lang="it-IT" i="1" dirty="0"/>
              <a:t>La strana coppia del nero e del negro</a:t>
            </a:r>
            <a:r>
              <a:rPr lang="it-IT" dirty="0"/>
              <a:t>, </a:t>
            </a:r>
            <a:r>
              <a:rPr lang="it-IT" dirty="0" smtClean="0"/>
              <a:t>«L’Unità», </a:t>
            </a:r>
            <a:r>
              <a:rPr lang="it-IT" dirty="0"/>
              <a:t>27 novembre </a:t>
            </a:r>
            <a:r>
              <a:rPr lang="it-IT" dirty="0" smtClean="0"/>
              <a:t>1995</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293933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Subalternità linguistica e culturale?</a:t>
            </a:r>
            <a:endParaRPr lang="en-GB" dirty="0"/>
          </a:p>
        </p:txBody>
      </p:sp>
      <p:sp>
        <p:nvSpPr>
          <p:cNvPr id="3" name="Content Placeholder 2"/>
          <p:cNvSpPr>
            <a:spLocks noGrp="1"/>
          </p:cNvSpPr>
          <p:nvPr>
            <p:ph idx="1"/>
          </p:nvPr>
        </p:nvSpPr>
        <p:spPr/>
        <p:txBody>
          <a:bodyPr>
            <a:normAutofit/>
          </a:bodyPr>
          <a:lstStyle/>
          <a:p>
            <a:pPr marL="0" indent="0">
              <a:buNone/>
            </a:pPr>
            <a:r>
              <a:rPr lang="it-IT" dirty="0" smtClean="0"/>
              <a:t>… in </a:t>
            </a:r>
            <a:r>
              <a:rPr lang="it-IT" dirty="0"/>
              <a:t>italiano, la parola </a:t>
            </a:r>
            <a:r>
              <a:rPr lang="it-IT" i="1" dirty="0"/>
              <a:t>negro</a:t>
            </a:r>
            <a:r>
              <a:rPr lang="it-IT" dirty="0"/>
              <a:t> non </a:t>
            </a:r>
            <a:r>
              <a:rPr lang="it-IT" dirty="0"/>
              <a:t>è</a:t>
            </a:r>
            <a:r>
              <a:rPr lang="it-IT" dirty="0" smtClean="0"/>
              <a:t> </a:t>
            </a:r>
            <a:r>
              <a:rPr lang="it-IT" dirty="0"/>
              <a:t>mai stata offensiva; che per gli americani, invece, </a:t>
            </a:r>
            <a:r>
              <a:rPr lang="it-IT" dirty="0" smtClean="0"/>
              <a:t>è </a:t>
            </a:r>
            <a:r>
              <a:rPr lang="it-IT" dirty="0"/>
              <a:t>offensiva la parola </a:t>
            </a:r>
            <a:r>
              <a:rPr lang="it-IT" i="1" dirty="0"/>
              <a:t>nigger</a:t>
            </a:r>
            <a:r>
              <a:rPr lang="it-IT" dirty="0"/>
              <a:t>; che </a:t>
            </a:r>
            <a:r>
              <a:rPr lang="it-IT" dirty="0" smtClean="0"/>
              <a:t>gli </a:t>
            </a:r>
            <a:r>
              <a:rPr lang="it-IT" dirty="0"/>
              <a:t>americani politicamente corretti non sbagliano quando chiamano </a:t>
            </a:r>
            <a:r>
              <a:rPr lang="it-IT" i="1" dirty="0"/>
              <a:t>black</a:t>
            </a:r>
            <a:r>
              <a:rPr lang="it-IT" dirty="0"/>
              <a:t> un cittadino afroamericano, </a:t>
            </a:r>
            <a:r>
              <a:rPr lang="it-IT" dirty="0" smtClean="0"/>
              <a:t>perché </a:t>
            </a:r>
            <a:r>
              <a:rPr lang="it-IT" dirty="0"/>
              <a:t>cosi ritengono di riscattare questo cittadino da una definizione umiliante; che </a:t>
            </a:r>
            <a:r>
              <a:rPr lang="it-IT" b="1" dirty="0"/>
              <a:t>sbagliano </a:t>
            </a:r>
            <a:r>
              <a:rPr lang="it-IT" b="1" dirty="0" smtClean="0"/>
              <a:t>gli </a:t>
            </a:r>
            <a:r>
              <a:rPr lang="it-IT" b="1" dirty="0"/>
              <a:t>italiani, quando dicono (o scrivono) </a:t>
            </a:r>
            <a:r>
              <a:rPr lang="it-IT" b="1" i="1" dirty="0"/>
              <a:t>nero</a:t>
            </a:r>
            <a:r>
              <a:rPr lang="it-IT" b="1" dirty="0"/>
              <a:t>, </a:t>
            </a:r>
            <a:r>
              <a:rPr lang="it-IT" b="1" dirty="0" smtClean="0"/>
              <a:t>perché, </a:t>
            </a:r>
            <a:r>
              <a:rPr lang="it-IT" b="1" dirty="0"/>
              <a:t>cosi facendo, mostrano complessi di </a:t>
            </a:r>
            <a:r>
              <a:rPr lang="it-IT" b="1" dirty="0" smtClean="0"/>
              <a:t>inferiorità, </a:t>
            </a:r>
            <a:r>
              <a:rPr lang="it-IT" b="1" dirty="0"/>
              <a:t>code di paglia e atteggiamenti subalterni nei confronti della correttezza politica imposta dagli </a:t>
            </a:r>
            <a:r>
              <a:rPr lang="it-IT" b="1" dirty="0" smtClean="0"/>
              <a:t>americani</a:t>
            </a:r>
            <a:r>
              <a:rPr lang="it-IT" b="1" dirty="0" smtClean="0"/>
              <a:t>…</a:t>
            </a:r>
            <a:r>
              <a:rPr lang="it-IT" dirty="0" smtClean="0"/>
              <a:t> (</a:t>
            </a:r>
            <a:r>
              <a:rPr lang="it-IT" dirty="0" smtClean="0"/>
              <a:t>Giuliano Zincone, </a:t>
            </a:r>
            <a:r>
              <a:rPr lang="it-IT" i="1" dirty="0" smtClean="0"/>
              <a:t>Corriere della Sera</a:t>
            </a:r>
            <a:r>
              <a:rPr lang="it-IT" dirty="0" smtClean="0"/>
              <a:t>, 29 </a:t>
            </a:r>
            <a:r>
              <a:rPr lang="it-IT" dirty="0"/>
              <a:t>novembre </a:t>
            </a:r>
            <a:r>
              <a:rPr lang="it-IT" dirty="0" smtClean="0"/>
              <a:t>1995</a:t>
            </a:r>
            <a:r>
              <a:rPr lang="it-IT" dirty="0" smtClean="0"/>
              <a:t>)</a:t>
            </a:r>
          </a:p>
          <a:p>
            <a:pPr marL="0" indent="0">
              <a:buNone/>
            </a:pPr>
            <a:endParaRPr lang="it-IT" dirty="0"/>
          </a:p>
          <a:p>
            <a:pPr marL="0" indent="0">
              <a:buNone/>
            </a:pPr>
            <a:r>
              <a:rPr lang="it-IT" b="1" dirty="0" smtClean="0"/>
              <a:t>Per </a:t>
            </a:r>
            <a:r>
              <a:rPr lang="it-IT" b="1" dirty="0"/>
              <a:t>il 50% degli italiani la parola negro è</a:t>
            </a:r>
            <a:r>
              <a:rPr lang="it-IT" b="1" dirty="0" smtClean="0"/>
              <a:t> </a:t>
            </a:r>
            <a:r>
              <a:rPr lang="it-IT" b="1" dirty="0"/>
              <a:t>da ritenersi </a:t>
            </a:r>
            <a:r>
              <a:rPr lang="it-IT" b="1" dirty="0" smtClean="0"/>
              <a:t>offensiva</a:t>
            </a:r>
            <a:r>
              <a:rPr lang="it-IT" dirty="0" smtClean="0"/>
              <a:t> («La Repubblica», sondaggio pubblicato il 9 </a:t>
            </a:r>
            <a:r>
              <a:rPr lang="it-IT" dirty="0"/>
              <a:t>dicembre </a:t>
            </a:r>
            <a:r>
              <a:rPr lang="it-IT" dirty="0" smtClean="0"/>
              <a:t>1995) </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9422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lessico che divide»</a:t>
            </a:r>
            <a:endParaRPr lang="en-GB" dirty="0"/>
          </a:p>
        </p:txBody>
      </p:sp>
      <p:sp>
        <p:nvSpPr>
          <p:cNvPr id="3" name="Content Placeholder 2"/>
          <p:cNvSpPr>
            <a:spLocks noGrp="1"/>
          </p:cNvSpPr>
          <p:nvPr>
            <p:ph idx="1"/>
          </p:nvPr>
        </p:nvSpPr>
        <p:spPr>
          <a:xfrm>
            <a:off x="1103312" y="1637732"/>
            <a:ext cx="9978670" cy="4610668"/>
          </a:xfrm>
        </p:spPr>
        <p:txBody>
          <a:bodyPr>
            <a:noAutofit/>
          </a:bodyPr>
          <a:lstStyle/>
          <a:p>
            <a:pPr marL="0" indent="0">
              <a:buNone/>
            </a:pPr>
            <a:r>
              <a:rPr lang="it-IT" dirty="0" smtClean="0"/>
              <a:t>«Scegliere </a:t>
            </a:r>
            <a:r>
              <a:rPr lang="it-IT" dirty="0"/>
              <a:t>il termine nero è segnale di un superficiale conformismo» </a:t>
            </a:r>
            <a:r>
              <a:rPr lang="it-IT" b="1" dirty="0"/>
              <a:t>«Difendiamo la parola negro» </a:t>
            </a:r>
            <a:r>
              <a:rPr lang="it-IT" b="1" dirty="0" smtClean="0"/>
              <a:t>- I </a:t>
            </a:r>
            <a:r>
              <a:rPr lang="it-IT" b="1" dirty="0"/>
              <a:t>Paolini: non nasconde sentimenti razzisti </a:t>
            </a:r>
            <a:endParaRPr lang="it-IT" b="1" dirty="0" smtClean="0"/>
          </a:p>
          <a:p>
            <a:pPr marL="0" indent="0">
              <a:buNone/>
            </a:pPr>
            <a:r>
              <a:rPr lang="it-IT" dirty="0" smtClean="0"/>
              <a:t>Dire «nero</a:t>
            </a:r>
            <a:r>
              <a:rPr lang="it-IT" dirty="0"/>
              <a:t>» è «politicamente corretto», ma «negro» è altrettanto valido. «Letture», periodico dei Paolini, difende il diritto di cittadinanza di «una parola che rischiava (e forse rischia ancora) di essere immolata sull'altare del politicamente corretto». </a:t>
            </a:r>
            <a:endParaRPr lang="it-IT" dirty="0" smtClean="0"/>
          </a:p>
          <a:p>
            <a:pPr marL="0" indent="0">
              <a:buNone/>
            </a:pPr>
            <a:endParaRPr lang="it-IT" dirty="0"/>
          </a:p>
          <a:p>
            <a:pPr marL="0" indent="0">
              <a:buNone/>
            </a:pPr>
            <a:r>
              <a:rPr lang="it-IT" b="1" dirty="0" smtClean="0"/>
              <a:t>Se una differenza tra nero e negro e ora avvertita nella lingua italiana lo si deve al confronto con qualcosa di estraneo alla </a:t>
            </a:r>
            <a:r>
              <a:rPr lang="it-IT" b="1" dirty="0"/>
              <a:t>nostra </a:t>
            </a:r>
            <a:r>
              <a:rPr lang="it-IT" b="1" dirty="0" smtClean="0"/>
              <a:t>tradizione</a:t>
            </a:r>
            <a:r>
              <a:rPr lang="it-IT" dirty="0"/>
              <a:t>, nella quale i due continuatori del latino nigru(m) sono convissuti pacificamente per secoli, scambiandosi le parti indifferentemente, salvo il fatto che le negre chiome sono un po piu letterarie e poetiche... dei capelli neri (Claudio Marazzini, «Letture», 1996)</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009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po’ di storia…</a:t>
            </a:r>
            <a:endParaRPr lang="en-GB" dirty="0"/>
          </a:p>
        </p:txBody>
      </p:sp>
      <p:sp>
        <p:nvSpPr>
          <p:cNvPr id="3" name="Content Placeholder 2"/>
          <p:cNvSpPr>
            <a:spLocks noGrp="1"/>
          </p:cNvSpPr>
          <p:nvPr>
            <p:ph idx="1"/>
          </p:nvPr>
        </p:nvSpPr>
        <p:spPr>
          <a:xfrm>
            <a:off x="1103312" y="2052918"/>
            <a:ext cx="10033261" cy="4195481"/>
          </a:xfrm>
        </p:spPr>
        <p:txBody>
          <a:bodyPr>
            <a:noAutofit/>
          </a:bodyPr>
          <a:lstStyle/>
          <a:p>
            <a:r>
              <a:rPr lang="en-GB" dirty="0" err="1" smtClean="0"/>
              <a:t>Anni</a:t>
            </a:r>
            <a:r>
              <a:rPr lang="en-GB" dirty="0" smtClean="0"/>
              <a:t> ’60: </a:t>
            </a:r>
            <a:r>
              <a:rPr lang="en-GB" dirty="0" err="1" smtClean="0"/>
              <a:t>alcuni</a:t>
            </a:r>
            <a:r>
              <a:rPr lang="en-GB" dirty="0" smtClean="0"/>
              <a:t> </a:t>
            </a:r>
            <a:r>
              <a:rPr lang="en-GB" dirty="0" err="1" smtClean="0"/>
              <a:t>traduttori</a:t>
            </a:r>
            <a:r>
              <a:rPr lang="en-GB" dirty="0" smtClean="0"/>
              <a:t> </a:t>
            </a:r>
            <a:r>
              <a:rPr lang="en-GB" dirty="0" err="1" smtClean="0"/>
              <a:t>italiani</a:t>
            </a:r>
            <a:r>
              <a:rPr lang="en-GB" dirty="0" smtClean="0"/>
              <a:t> (</a:t>
            </a:r>
            <a:r>
              <a:rPr lang="en-GB" dirty="0" err="1" smtClean="0"/>
              <a:t>Cartosio</a:t>
            </a:r>
            <a:r>
              <a:rPr lang="en-GB" dirty="0" smtClean="0"/>
              <a:t>, </a:t>
            </a:r>
            <a:r>
              <a:rPr lang="en-GB" dirty="0" err="1" smtClean="0"/>
              <a:t>Fabbri</a:t>
            </a:r>
            <a:r>
              <a:rPr lang="en-GB" dirty="0" smtClean="0"/>
              <a:t>) </a:t>
            </a:r>
            <a:r>
              <a:rPr lang="en-GB" dirty="0" err="1" smtClean="0"/>
              <a:t>cominciano</a:t>
            </a:r>
            <a:r>
              <a:rPr lang="en-GB" dirty="0" smtClean="0"/>
              <a:t> ad </a:t>
            </a:r>
            <a:r>
              <a:rPr lang="en-GB" dirty="0" err="1" smtClean="0"/>
              <a:t>usare</a:t>
            </a:r>
            <a:r>
              <a:rPr lang="en-GB" dirty="0" smtClean="0"/>
              <a:t> </a:t>
            </a:r>
            <a:r>
              <a:rPr lang="en-GB" i="1" dirty="0" err="1" smtClean="0"/>
              <a:t>nero</a:t>
            </a:r>
            <a:r>
              <a:rPr lang="en-GB" dirty="0" smtClean="0"/>
              <a:t> </a:t>
            </a:r>
            <a:r>
              <a:rPr lang="en-GB" dirty="0" err="1" smtClean="0"/>
              <a:t>invece</a:t>
            </a:r>
            <a:r>
              <a:rPr lang="en-GB" dirty="0" smtClean="0"/>
              <a:t> di </a:t>
            </a:r>
            <a:r>
              <a:rPr lang="en-GB" i="1" dirty="0" smtClean="0"/>
              <a:t>negro</a:t>
            </a:r>
            <a:r>
              <a:rPr lang="en-GB" dirty="0" smtClean="0"/>
              <a:t>, per </a:t>
            </a:r>
            <a:r>
              <a:rPr lang="en-GB" dirty="0" err="1" smtClean="0"/>
              <a:t>rendere</a:t>
            </a:r>
            <a:r>
              <a:rPr lang="en-GB" dirty="0" smtClean="0"/>
              <a:t> </a:t>
            </a:r>
            <a:r>
              <a:rPr lang="en-GB" dirty="0" err="1" smtClean="0"/>
              <a:t>l’angloamericano</a:t>
            </a:r>
            <a:r>
              <a:rPr lang="en-GB" dirty="0" smtClean="0"/>
              <a:t> </a:t>
            </a:r>
            <a:r>
              <a:rPr lang="en-GB" i="1" dirty="0" smtClean="0"/>
              <a:t>black</a:t>
            </a:r>
            <a:r>
              <a:rPr lang="en-GB" dirty="0" smtClean="0"/>
              <a:t> (</a:t>
            </a:r>
            <a:r>
              <a:rPr lang="en-GB" dirty="0" smtClean="0">
                <a:sym typeface="Wingdings" panose="05000000000000000000" pitchFamily="2" charset="2"/>
              </a:rPr>
              <a:t> </a:t>
            </a:r>
            <a:r>
              <a:rPr lang="en-GB" i="1" dirty="0" smtClean="0"/>
              <a:t>Black power</a:t>
            </a:r>
            <a:r>
              <a:rPr lang="en-GB" dirty="0" smtClean="0"/>
              <a:t>)</a:t>
            </a:r>
          </a:p>
          <a:p>
            <a:r>
              <a:rPr lang="en-GB" dirty="0" err="1" smtClean="0"/>
              <a:t>Comincia</a:t>
            </a:r>
            <a:r>
              <a:rPr lang="en-GB" dirty="0" smtClean="0"/>
              <a:t> a </a:t>
            </a:r>
            <a:r>
              <a:rPr lang="en-GB" dirty="0" err="1" smtClean="0"/>
              <a:t>comparire</a:t>
            </a:r>
            <a:r>
              <a:rPr lang="en-GB" dirty="0" smtClean="0"/>
              <a:t>, come alternative non </a:t>
            </a:r>
            <a:r>
              <a:rPr lang="en-GB" dirty="0" err="1" smtClean="0"/>
              <a:t>marcata</a:t>
            </a:r>
            <a:r>
              <a:rPr lang="en-GB" dirty="0" smtClean="0"/>
              <a:t> di </a:t>
            </a:r>
            <a:r>
              <a:rPr lang="en-GB" i="1" dirty="0" smtClean="0"/>
              <a:t>negro</a:t>
            </a:r>
            <a:r>
              <a:rPr lang="en-GB" dirty="0" smtClean="0"/>
              <a:t>, </a:t>
            </a:r>
            <a:r>
              <a:rPr lang="en-GB" dirty="0" err="1" smtClean="0"/>
              <a:t>anche</a:t>
            </a:r>
            <a:r>
              <a:rPr lang="en-GB" dirty="0" smtClean="0"/>
              <a:t> </a:t>
            </a:r>
            <a:r>
              <a:rPr lang="en-GB" dirty="0" err="1" smtClean="0"/>
              <a:t>l’espressione</a:t>
            </a:r>
            <a:r>
              <a:rPr lang="en-GB" dirty="0" smtClean="0"/>
              <a:t> </a:t>
            </a:r>
            <a:r>
              <a:rPr lang="en-GB" i="1" dirty="0" smtClean="0"/>
              <a:t>di </a:t>
            </a:r>
            <a:r>
              <a:rPr lang="en-GB" i="1" dirty="0" err="1" smtClean="0"/>
              <a:t>colore</a:t>
            </a:r>
            <a:r>
              <a:rPr lang="en-GB" dirty="0" smtClean="0"/>
              <a:t>, </a:t>
            </a:r>
            <a:r>
              <a:rPr lang="en-GB" dirty="0" err="1" smtClean="0"/>
              <a:t>calco</a:t>
            </a:r>
            <a:r>
              <a:rPr lang="en-GB" dirty="0" smtClean="0"/>
              <a:t> </a:t>
            </a:r>
            <a:r>
              <a:rPr lang="en-GB" dirty="0" err="1" smtClean="0"/>
              <a:t>dell’angoloamericano</a:t>
            </a:r>
            <a:r>
              <a:rPr lang="en-GB" dirty="0" smtClean="0"/>
              <a:t> </a:t>
            </a:r>
            <a:r>
              <a:rPr lang="en-GB" i="1" dirty="0" smtClean="0"/>
              <a:t>coloured</a:t>
            </a:r>
            <a:r>
              <a:rPr lang="en-GB" dirty="0" smtClean="0"/>
              <a:t> (per </a:t>
            </a:r>
            <a:r>
              <a:rPr lang="en-GB" i="1" dirty="0" smtClean="0"/>
              <a:t>coloured</a:t>
            </a:r>
            <a:r>
              <a:rPr lang="en-GB" dirty="0" smtClean="0"/>
              <a:t>, Ken </a:t>
            </a:r>
            <a:r>
              <a:rPr lang="en-GB" dirty="0"/>
              <a:t>Johnson, </a:t>
            </a:r>
            <a:r>
              <a:rPr lang="en-GB" i="1" dirty="0" smtClean="0"/>
              <a:t>The </a:t>
            </a:r>
            <a:r>
              <a:rPr lang="en-GB" i="1" dirty="0"/>
              <a:t>Vocabulary of </a:t>
            </a:r>
            <a:r>
              <a:rPr lang="en-GB" i="1" dirty="0" smtClean="0"/>
              <a:t>Race</a:t>
            </a:r>
            <a:r>
              <a:rPr lang="en-GB" dirty="0" smtClean="0"/>
              <a:t>…, 1972)</a:t>
            </a:r>
            <a:endParaRPr lang="en-GB" dirty="0"/>
          </a:p>
          <a:p>
            <a:r>
              <a:rPr lang="en-GB" dirty="0" smtClean="0"/>
              <a:t>La </a:t>
            </a:r>
            <a:r>
              <a:rPr lang="en-GB" dirty="0" err="1" smtClean="0"/>
              <a:t>crescente</a:t>
            </a:r>
            <a:r>
              <a:rPr lang="en-GB" dirty="0" smtClean="0"/>
              <a:t> </a:t>
            </a:r>
            <a:r>
              <a:rPr lang="en-GB" dirty="0" err="1" smtClean="0"/>
              <a:t>presenza</a:t>
            </a:r>
            <a:r>
              <a:rPr lang="en-GB" dirty="0" smtClean="0"/>
              <a:t> di </a:t>
            </a:r>
            <a:r>
              <a:rPr lang="en-GB" dirty="0" err="1" smtClean="0"/>
              <a:t>queste</a:t>
            </a:r>
            <a:r>
              <a:rPr lang="en-GB" dirty="0" smtClean="0"/>
              <a:t> due alternative, </a:t>
            </a:r>
            <a:r>
              <a:rPr lang="en-GB" dirty="0" err="1" smtClean="0"/>
              <a:t>tuttavia</a:t>
            </a:r>
            <a:r>
              <a:rPr lang="en-GB" dirty="0" smtClean="0"/>
              <a:t>, non </a:t>
            </a:r>
            <a:r>
              <a:rPr lang="en-GB" dirty="0" err="1" smtClean="0"/>
              <a:t>inibisce</a:t>
            </a:r>
            <a:r>
              <a:rPr lang="en-GB" dirty="0" smtClean="0"/>
              <a:t> </a:t>
            </a:r>
            <a:r>
              <a:rPr lang="en-GB" dirty="0" err="1" smtClean="0"/>
              <a:t>immediatamente</a:t>
            </a:r>
            <a:r>
              <a:rPr lang="en-GB" dirty="0" smtClean="0"/>
              <a:t> </a:t>
            </a:r>
            <a:r>
              <a:rPr lang="en-GB" dirty="0" err="1" smtClean="0"/>
              <a:t>l’uso</a:t>
            </a:r>
            <a:r>
              <a:rPr lang="en-GB" dirty="0" smtClean="0"/>
              <a:t> di </a:t>
            </a:r>
            <a:r>
              <a:rPr lang="en-GB" i="1" dirty="0" smtClean="0"/>
              <a:t>negro</a:t>
            </a:r>
            <a:r>
              <a:rPr lang="en-GB" dirty="0"/>
              <a:t> </a:t>
            </a:r>
            <a:r>
              <a:rPr lang="en-GB" dirty="0" err="1" smtClean="0"/>
              <a:t>che</a:t>
            </a:r>
            <a:r>
              <a:rPr lang="en-GB" dirty="0" smtClean="0"/>
              <a:t>, </a:t>
            </a:r>
            <a:r>
              <a:rPr lang="en-GB" dirty="0" err="1" smtClean="0"/>
              <a:t>specialmente</a:t>
            </a:r>
            <a:r>
              <a:rPr lang="en-GB" dirty="0" smtClean="0"/>
              <a:t> in forma </a:t>
            </a:r>
            <a:r>
              <a:rPr lang="en-GB" dirty="0" err="1" smtClean="0"/>
              <a:t>aggettivale</a:t>
            </a:r>
            <a:r>
              <a:rPr lang="en-GB" dirty="0" smtClean="0"/>
              <a:t>, compare </a:t>
            </a:r>
            <a:r>
              <a:rPr lang="en-GB" dirty="0" err="1" smtClean="0"/>
              <a:t>nei</a:t>
            </a:r>
            <a:r>
              <a:rPr lang="en-GB" dirty="0" smtClean="0"/>
              <a:t> media come </a:t>
            </a:r>
            <a:r>
              <a:rPr lang="en-GB" dirty="0" err="1" smtClean="0"/>
              <a:t>termine</a:t>
            </a:r>
            <a:r>
              <a:rPr lang="en-GB" dirty="0" smtClean="0"/>
              <a:t> </a:t>
            </a:r>
            <a:r>
              <a:rPr lang="en-GB" dirty="0" err="1" smtClean="0"/>
              <a:t>accettabile</a:t>
            </a:r>
            <a:r>
              <a:rPr lang="en-GB" dirty="0" smtClean="0"/>
              <a:t> per </a:t>
            </a:r>
            <a:r>
              <a:rPr lang="en-GB" dirty="0" err="1" smtClean="0"/>
              <a:t>riferirsi</a:t>
            </a:r>
            <a:r>
              <a:rPr lang="en-GB" dirty="0" smtClean="0"/>
              <a:t> </a:t>
            </a:r>
            <a:r>
              <a:rPr lang="en-GB" dirty="0" err="1" smtClean="0"/>
              <a:t>alla</a:t>
            </a:r>
            <a:r>
              <a:rPr lang="en-GB" dirty="0" smtClean="0"/>
              <a:t> </a:t>
            </a:r>
            <a:r>
              <a:rPr lang="en-GB" dirty="0" err="1" smtClean="0"/>
              <a:t>comunità</a:t>
            </a:r>
            <a:r>
              <a:rPr lang="en-GB" dirty="0" smtClean="0"/>
              <a:t> afro-</a:t>
            </a:r>
            <a:r>
              <a:rPr lang="en-GB" dirty="0" err="1" smtClean="0"/>
              <a:t>americana</a:t>
            </a:r>
            <a:r>
              <a:rPr lang="en-GB" dirty="0" smtClean="0"/>
              <a:t> </a:t>
            </a:r>
            <a:r>
              <a:rPr lang="en-GB" dirty="0" err="1" smtClean="0"/>
              <a:t>degli</a:t>
            </a:r>
            <a:r>
              <a:rPr lang="en-GB" dirty="0" smtClean="0"/>
              <a:t> </a:t>
            </a:r>
            <a:r>
              <a:rPr lang="en-GB" dirty="0" err="1" smtClean="0"/>
              <a:t>stati</a:t>
            </a:r>
            <a:r>
              <a:rPr lang="en-GB" dirty="0" smtClean="0"/>
              <a:t> </a:t>
            </a:r>
            <a:r>
              <a:rPr lang="en-GB" dirty="0" err="1" smtClean="0"/>
              <a:t>uniti</a:t>
            </a:r>
            <a:r>
              <a:rPr lang="en-GB" dirty="0" smtClean="0"/>
              <a:t> e </a:t>
            </a:r>
            <a:r>
              <a:rPr lang="en-GB" dirty="0" err="1" smtClean="0"/>
              <a:t>ai</a:t>
            </a:r>
            <a:r>
              <a:rPr lang="en-GB" dirty="0" smtClean="0"/>
              <a:t> </a:t>
            </a:r>
            <a:r>
              <a:rPr lang="en-GB" dirty="0" err="1" smtClean="0"/>
              <a:t>nuovi</a:t>
            </a:r>
            <a:r>
              <a:rPr lang="en-GB" dirty="0" smtClean="0"/>
              <a:t> </a:t>
            </a:r>
            <a:r>
              <a:rPr lang="en-GB" dirty="0" err="1" smtClean="0"/>
              <a:t>migranti</a:t>
            </a:r>
            <a:r>
              <a:rPr lang="en-GB" dirty="0" smtClean="0"/>
              <a:t> </a:t>
            </a:r>
            <a:r>
              <a:rPr lang="en-GB" dirty="0" err="1" smtClean="0"/>
              <a:t>provenienti</a:t>
            </a:r>
            <a:r>
              <a:rPr lang="en-GB" dirty="0" smtClean="0"/>
              <a:t> </a:t>
            </a:r>
            <a:r>
              <a:rPr lang="en-GB" dirty="0" err="1" smtClean="0"/>
              <a:t>dall’Africa</a:t>
            </a:r>
            <a:r>
              <a:rPr lang="en-GB" dirty="0" smtClean="0"/>
              <a:t> </a:t>
            </a:r>
            <a:r>
              <a:rPr lang="en-GB" dirty="0" err="1" smtClean="0"/>
              <a:t>almeno</a:t>
            </a:r>
            <a:r>
              <a:rPr lang="en-GB" dirty="0" smtClean="0"/>
              <a:t> </a:t>
            </a:r>
            <a:r>
              <a:rPr lang="en-GB" dirty="0" err="1" smtClean="0"/>
              <a:t>fino</a:t>
            </a:r>
            <a:r>
              <a:rPr lang="en-GB" dirty="0" smtClean="0"/>
              <a:t> </a:t>
            </a:r>
            <a:r>
              <a:rPr lang="en-GB" dirty="0" err="1" smtClean="0"/>
              <a:t>alla</a:t>
            </a:r>
            <a:r>
              <a:rPr lang="en-GB" dirty="0" smtClean="0"/>
              <a:t> fine </a:t>
            </a:r>
            <a:r>
              <a:rPr lang="en-GB" dirty="0" err="1" smtClean="0"/>
              <a:t>degli</a:t>
            </a:r>
            <a:r>
              <a:rPr lang="en-GB" dirty="0" smtClean="0"/>
              <a:t> </a:t>
            </a:r>
            <a:r>
              <a:rPr lang="en-GB" dirty="0" err="1" smtClean="0"/>
              <a:t>anni</a:t>
            </a:r>
            <a:r>
              <a:rPr lang="en-GB" dirty="0" smtClean="0"/>
              <a:t> 80.</a:t>
            </a:r>
            <a:endParaRPr lang="en-GB" dirty="0"/>
          </a:p>
          <a:p>
            <a:r>
              <a:rPr lang="it-IT" dirty="0" smtClean="0"/>
              <a:t>(per </a:t>
            </a:r>
            <a:r>
              <a:rPr lang="it-IT" i="1" dirty="0" smtClean="0"/>
              <a:t>Afro-americano</a:t>
            </a:r>
            <a:r>
              <a:rPr lang="it-IT" dirty="0"/>
              <a:t>: vedi la storia ricostruita da </a:t>
            </a:r>
            <a:r>
              <a:rPr lang="it-IT" dirty="0" smtClean="0"/>
              <a:t>Martino Marazzi, 2007) </a:t>
            </a:r>
            <a:endParaRPr lang="en-GB" dirty="0"/>
          </a:p>
          <a:p>
            <a:endParaRPr lang="en-GB" dirty="0"/>
          </a:p>
        </p:txBody>
      </p:sp>
    </p:spTree>
    <p:extLst>
      <p:ext uri="{BB962C8B-B14F-4D97-AF65-F5344CB8AC3E}">
        <p14:creationId xmlns:p14="http://schemas.microsoft.com/office/powerpoint/2010/main" val="333222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Negro nei media (anni 80)</a:t>
            </a:r>
            <a:endParaRPr lang="en-GB" i="1" dirty="0"/>
          </a:p>
        </p:txBody>
      </p:sp>
      <p:sp>
        <p:nvSpPr>
          <p:cNvPr id="3" name="Content Placeholder 2"/>
          <p:cNvSpPr>
            <a:spLocks noGrp="1"/>
          </p:cNvSpPr>
          <p:nvPr>
            <p:ph idx="1"/>
          </p:nvPr>
        </p:nvSpPr>
        <p:spPr/>
        <p:txBody>
          <a:bodyPr>
            <a:noAutofit/>
          </a:bodyPr>
          <a:lstStyle/>
          <a:p>
            <a:pPr marL="0" indent="0">
              <a:buNone/>
            </a:pPr>
            <a:r>
              <a:rPr lang="en-GB" b="1" dirty="0" smtClean="0"/>
              <a:t>A </a:t>
            </a:r>
            <a:r>
              <a:rPr lang="en-GB" b="1" dirty="0"/>
              <a:t>Hollywood la </a:t>
            </a:r>
            <a:r>
              <a:rPr lang="en-GB" b="1" dirty="0" err="1"/>
              <a:t>risata</a:t>
            </a:r>
            <a:r>
              <a:rPr lang="en-GB" b="1" dirty="0"/>
              <a:t> è </a:t>
            </a:r>
            <a:r>
              <a:rPr lang="en-GB" b="1" dirty="0" err="1" smtClean="0"/>
              <a:t>negra</a:t>
            </a:r>
            <a:r>
              <a:rPr lang="en-GB" b="1" dirty="0"/>
              <a:t> </a:t>
            </a:r>
            <a:r>
              <a:rPr lang="en-GB" dirty="0" smtClean="0"/>
              <a:t>(</a:t>
            </a:r>
            <a:r>
              <a:rPr lang="it-IT" dirty="0"/>
              <a:t>«La </a:t>
            </a:r>
            <a:r>
              <a:rPr lang="it-IT" dirty="0" smtClean="0"/>
              <a:t>Stampa»</a:t>
            </a:r>
            <a:r>
              <a:rPr lang="en-GB" dirty="0" smtClean="0"/>
              <a:t>, </a:t>
            </a:r>
            <a:r>
              <a:rPr lang="en-GB" dirty="0" smtClean="0"/>
              <a:t>28 agosto1983</a:t>
            </a:r>
            <a:r>
              <a:rPr lang="en-GB" dirty="0"/>
              <a:t>, </a:t>
            </a:r>
            <a:r>
              <a:rPr lang="en-GB" dirty="0" err="1" smtClean="0"/>
              <a:t>titolo</a:t>
            </a:r>
            <a:r>
              <a:rPr lang="en-GB" dirty="0" smtClean="0"/>
              <a:t> di un </a:t>
            </a:r>
            <a:r>
              <a:rPr lang="en-GB" dirty="0" err="1" smtClean="0"/>
              <a:t>articolo</a:t>
            </a:r>
            <a:r>
              <a:rPr lang="en-GB" dirty="0" smtClean="0"/>
              <a:t> </a:t>
            </a:r>
            <a:r>
              <a:rPr lang="en-GB" dirty="0" err="1" smtClean="0"/>
              <a:t>sulla</a:t>
            </a:r>
            <a:r>
              <a:rPr lang="en-GB" dirty="0" smtClean="0"/>
              <a:t> </a:t>
            </a:r>
            <a:r>
              <a:rPr lang="en-GB" dirty="0" err="1" smtClean="0"/>
              <a:t>nuova</a:t>
            </a:r>
            <a:r>
              <a:rPr lang="en-GB" dirty="0" smtClean="0"/>
              <a:t> </a:t>
            </a:r>
            <a:r>
              <a:rPr lang="en-GB" dirty="0" err="1" smtClean="0"/>
              <a:t>generazione</a:t>
            </a:r>
            <a:r>
              <a:rPr lang="en-GB" dirty="0" smtClean="0"/>
              <a:t> di “a</a:t>
            </a:r>
            <a:r>
              <a:rPr lang="it-IT" dirty="0" smtClean="0"/>
              <a:t>ttori negri</a:t>
            </a:r>
            <a:r>
              <a:rPr lang="it-IT" dirty="0" smtClean="0"/>
              <a:t>"</a:t>
            </a:r>
            <a:r>
              <a:rPr lang="it-IT" dirty="0" smtClean="0"/>
              <a:t>)</a:t>
            </a:r>
          </a:p>
          <a:p>
            <a:pPr marL="0" indent="0">
              <a:buNone/>
            </a:pPr>
            <a:endParaRPr lang="it-IT" dirty="0" smtClean="0"/>
          </a:p>
          <a:p>
            <a:pPr marL="0" indent="0">
              <a:buNone/>
            </a:pPr>
            <a:r>
              <a:rPr lang="it-IT" b="1" dirty="0"/>
              <a:t>… il 24 per cento degli italiani non vorrebbe avere una relazione sentimentale con un negro </a:t>
            </a:r>
            <a:r>
              <a:rPr lang="it-IT" dirty="0"/>
              <a:t>… </a:t>
            </a:r>
            <a:r>
              <a:rPr lang="it-IT" dirty="0" smtClean="0"/>
              <a:t>(«Epoca», </a:t>
            </a:r>
            <a:r>
              <a:rPr lang="it-IT" dirty="0"/>
              <a:t>13 Dicembre 1987</a:t>
            </a:r>
            <a:r>
              <a:rPr lang="it-IT" dirty="0" smtClean="0"/>
              <a:t>)</a:t>
            </a:r>
          </a:p>
          <a:p>
            <a:pPr marL="0" indent="0">
              <a:buNone/>
            </a:pPr>
            <a:endParaRPr lang="en-GB" dirty="0"/>
          </a:p>
          <a:p>
            <a:pPr marL="0" indent="0">
              <a:buNone/>
            </a:pPr>
            <a:r>
              <a:rPr lang="it-IT" b="1" dirty="0" smtClean="0"/>
              <a:t>È </a:t>
            </a:r>
            <a:r>
              <a:rPr lang="it-IT" b="1" dirty="0"/>
              <a:t>negra la prima </a:t>
            </a:r>
            <a:r>
              <a:rPr lang="it-IT" b="1" dirty="0" smtClean="0"/>
              <a:t>donna-vescovo</a:t>
            </a:r>
            <a:r>
              <a:rPr lang="it-IT" b="1" dirty="0"/>
              <a:t> </a:t>
            </a:r>
            <a:r>
              <a:rPr lang="it-IT" dirty="0" smtClean="0"/>
              <a:t>(«La Stampa», 26 gennaio 1989)</a:t>
            </a:r>
          </a:p>
          <a:p>
            <a:pPr marL="0" indent="0">
              <a:buNone/>
            </a:pPr>
            <a:endParaRPr lang="it-IT" dirty="0" smtClean="0"/>
          </a:p>
          <a:p>
            <a:pPr marL="0" indent="0">
              <a:buNone/>
            </a:pPr>
            <a:r>
              <a:rPr lang="it-IT" b="1" dirty="0" smtClean="0"/>
              <a:t>Negra </a:t>
            </a:r>
            <a:r>
              <a:rPr lang="it-IT" b="1" dirty="0"/>
              <a:t>muore asfissiata, senza un </a:t>
            </a:r>
            <a:r>
              <a:rPr lang="it-IT" b="1" dirty="0"/>
              <a:t>aiuto </a:t>
            </a:r>
            <a:r>
              <a:rPr lang="it-IT" dirty="0"/>
              <a:t>(«La </a:t>
            </a:r>
            <a:r>
              <a:rPr lang="it-IT" dirty="0" smtClean="0"/>
              <a:t>Stampa»</a:t>
            </a:r>
            <a:r>
              <a:rPr lang="it-IT" dirty="0" smtClean="0"/>
              <a:t>, </a:t>
            </a:r>
            <a:r>
              <a:rPr lang="it-IT" dirty="0"/>
              <a:t>3 </a:t>
            </a:r>
            <a:r>
              <a:rPr lang="it-IT" dirty="0" smtClean="0"/>
              <a:t>novembre </a:t>
            </a:r>
            <a:r>
              <a:rPr lang="it-IT" dirty="0"/>
              <a:t>1988, </a:t>
            </a:r>
            <a:r>
              <a:rPr lang="it-IT" dirty="0" smtClean="0"/>
              <a:t>titolo di un articolo sulla morte di una donna nigeriana)</a:t>
            </a:r>
          </a:p>
        </p:txBody>
      </p:sp>
    </p:spTree>
    <p:extLst>
      <p:ext uri="{BB962C8B-B14F-4D97-AF65-F5344CB8AC3E}">
        <p14:creationId xmlns:p14="http://schemas.microsoft.com/office/powerpoint/2010/main" val="109486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fantasma si aggira per l’Europa…</a:t>
            </a:r>
            <a:endParaRPr lang="en-GB" dirty="0"/>
          </a:p>
        </p:txBody>
      </p:sp>
      <p:pic>
        <p:nvPicPr>
          <p:cNvPr id="4" name="Content Placeholder 3">
            <a:hlinkClick r:id="rId2"/>
          </p:cNvPr>
          <p:cNvPicPr>
            <a:picLocks noGrp="1" noChangeAspect="1"/>
          </p:cNvPicPr>
          <p:nvPr>
            <p:ph idx="1"/>
          </p:nvPr>
        </p:nvPicPr>
        <p:blipFill>
          <a:blip r:embed="rId3"/>
          <a:stretch>
            <a:fillRect/>
          </a:stretch>
        </p:blipFill>
        <p:spPr>
          <a:xfrm>
            <a:off x="2226805" y="2079933"/>
            <a:ext cx="6889901" cy="4499689"/>
          </a:xfrm>
          <a:prstGeom prst="rect">
            <a:avLst/>
          </a:prstGeom>
        </p:spPr>
      </p:pic>
    </p:spTree>
    <p:extLst>
      <p:ext uri="{BB962C8B-B14F-4D97-AF65-F5344CB8AC3E}">
        <p14:creationId xmlns:p14="http://schemas.microsoft.com/office/powerpoint/2010/main" val="66226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 negri in TV</a:t>
            </a:r>
            <a:endParaRPr lang="en-GB" dirty="0"/>
          </a:p>
        </p:txBody>
      </p:sp>
      <p:sp>
        <p:nvSpPr>
          <p:cNvPr id="3" name="Content Placeholder 2"/>
          <p:cNvSpPr>
            <a:spLocks noGrp="1"/>
          </p:cNvSpPr>
          <p:nvPr>
            <p:ph idx="1"/>
          </p:nvPr>
        </p:nvSpPr>
        <p:spPr>
          <a:xfrm>
            <a:off x="1103312" y="2052918"/>
            <a:ext cx="10046909" cy="4195481"/>
          </a:xfrm>
        </p:spPr>
        <p:txBody>
          <a:bodyPr>
            <a:noAutofit/>
          </a:bodyPr>
          <a:lstStyle/>
          <a:p>
            <a:pPr marL="0" indent="0">
              <a:buNone/>
            </a:pPr>
            <a:r>
              <a:rPr lang="en-GB" dirty="0" err="1" smtClean="0"/>
              <a:t>Nell’adattamento</a:t>
            </a:r>
            <a:r>
              <a:rPr lang="en-GB" dirty="0" smtClean="0"/>
              <a:t> </a:t>
            </a:r>
            <a:r>
              <a:rPr lang="en-GB" dirty="0" err="1" smtClean="0"/>
              <a:t>italiano</a:t>
            </a:r>
            <a:r>
              <a:rPr lang="en-GB" dirty="0" smtClean="0"/>
              <a:t> </a:t>
            </a:r>
            <a:r>
              <a:rPr lang="en-GB" dirty="0" err="1" smtClean="0"/>
              <a:t>della</a:t>
            </a:r>
            <a:r>
              <a:rPr lang="en-GB" dirty="0" smtClean="0"/>
              <a:t> </a:t>
            </a:r>
            <a:r>
              <a:rPr lang="en-GB" dirty="0" err="1" smtClean="0"/>
              <a:t>terminologia</a:t>
            </a:r>
            <a:r>
              <a:rPr lang="en-GB" dirty="0" smtClean="0"/>
              <a:t> “</a:t>
            </a:r>
            <a:r>
              <a:rPr lang="en-GB" dirty="0" err="1" smtClean="0"/>
              <a:t>razziale</a:t>
            </a:r>
            <a:r>
              <a:rPr lang="en-GB" dirty="0" smtClean="0"/>
              <a:t>” </a:t>
            </a:r>
            <a:r>
              <a:rPr lang="en-GB" dirty="0" err="1" smtClean="0"/>
              <a:t>dei</a:t>
            </a:r>
            <a:r>
              <a:rPr lang="en-GB" dirty="0" smtClean="0"/>
              <a:t> </a:t>
            </a:r>
            <a:r>
              <a:rPr lang="en-GB" b="1" i="1" dirty="0" smtClean="0"/>
              <a:t>Jefferson</a:t>
            </a:r>
            <a:r>
              <a:rPr lang="en-GB" dirty="0" smtClean="0"/>
              <a:t> (1974-85; </a:t>
            </a:r>
            <a:r>
              <a:rPr lang="en-GB" dirty="0" err="1" smtClean="0"/>
              <a:t>popolare</a:t>
            </a:r>
            <a:r>
              <a:rPr lang="en-GB" dirty="0" smtClean="0"/>
              <a:t> dal 1985 in Italia), Leonardo </a:t>
            </a:r>
            <a:r>
              <a:rPr lang="en-GB" dirty="0" err="1" smtClean="0"/>
              <a:t>Buonuomo</a:t>
            </a:r>
            <a:r>
              <a:rPr lang="en-GB" dirty="0" smtClean="0"/>
              <a:t> (2012) nota </a:t>
            </a:r>
            <a:r>
              <a:rPr lang="en-GB" dirty="0" err="1" smtClean="0"/>
              <a:t>una</a:t>
            </a:r>
            <a:r>
              <a:rPr lang="en-GB" dirty="0" smtClean="0"/>
              <a:t> “</a:t>
            </a:r>
            <a:r>
              <a:rPr lang="en-GB" b="1" dirty="0" err="1"/>
              <a:t>una</a:t>
            </a:r>
            <a:r>
              <a:rPr lang="en-GB" b="1" dirty="0"/>
              <a:t> </a:t>
            </a:r>
            <a:r>
              <a:rPr lang="en-GB" b="1" dirty="0" err="1"/>
              <a:t>deplorevole</a:t>
            </a:r>
            <a:r>
              <a:rPr lang="en-GB" b="1" dirty="0"/>
              <a:t> </a:t>
            </a:r>
            <a:r>
              <a:rPr lang="en-GB" b="1" dirty="0" err="1"/>
              <a:t>mancanza</a:t>
            </a:r>
            <a:r>
              <a:rPr lang="en-GB" b="1" dirty="0"/>
              <a:t> di </a:t>
            </a:r>
            <a:r>
              <a:rPr lang="en-GB" b="1" dirty="0" err="1"/>
              <a:t>attenzione</a:t>
            </a:r>
            <a:r>
              <a:rPr lang="en-GB" b="1" dirty="0"/>
              <a:t> </a:t>
            </a:r>
            <a:r>
              <a:rPr lang="en-GB" b="1" dirty="0" err="1"/>
              <a:t>alle</a:t>
            </a:r>
            <a:r>
              <a:rPr lang="en-GB" b="1" dirty="0"/>
              <a:t> diverse </a:t>
            </a:r>
            <a:r>
              <a:rPr lang="en-GB" b="1" dirty="0" err="1"/>
              <a:t>connotazioni</a:t>
            </a:r>
            <a:r>
              <a:rPr lang="en-GB" b="1" dirty="0"/>
              <a:t> e </a:t>
            </a:r>
            <a:r>
              <a:rPr lang="en-GB" b="1" dirty="0" err="1"/>
              <a:t>sfumature</a:t>
            </a:r>
            <a:r>
              <a:rPr lang="en-GB" b="1" dirty="0"/>
              <a:t>, </a:t>
            </a:r>
            <a:r>
              <a:rPr lang="en-GB" b="1" dirty="0" err="1"/>
              <a:t>oltre</a:t>
            </a:r>
            <a:r>
              <a:rPr lang="en-GB" b="1" dirty="0"/>
              <a:t> </a:t>
            </a:r>
            <a:r>
              <a:rPr lang="en-GB" b="1" dirty="0" err="1"/>
              <a:t>che</a:t>
            </a:r>
            <a:r>
              <a:rPr lang="en-GB" b="1" dirty="0"/>
              <a:t> </a:t>
            </a:r>
            <a:r>
              <a:rPr lang="en-GB" b="1" dirty="0" err="1"/>
              <a:t>alle</a:t>
            </a:r>
            <a:r>
              <a:rPr lang="en-GB" b="1" dirty="0"/>
              <a:t> </a:t>
            </a:r>
            <a:r>
              <a:rPr lang="en-GB" b="1" dirty="0" err="1"/>
              <a:t>implicazioni</a:t>
            </a:r>
            <a:r>
              <a:rPr lang="en-GB" b="1" dirty="0"/>
              <a:t> </a:t>
            </a:r>
            <a:r>
              <a:rPr lang="en-GB" b="1" dirty="0" err="1"/>
              <a:t>ideologiche</a:t>
            </a:r>
            <a:r>
              <a:rPr lang="en-GB" b="1" dirty="0"/>
              <a:t> e </a:t>
            </a:r>
            <a:r>
              <a:rPr lang="en-GB" b="1" dirty="0" err="1"/>
              <a:t>sociali</a:t>
            </a:r>
            <a:r>
              <a:rPr lang="en-GB" dirty="0" smtClean="0"/>
              <a:t>” e in </a:t>
            </a:r>
            <a:r>
              <a:rPr lang="en-GB" dirty="0" err="1" smtClean="0"/>
              <a:t>generale</a:t>
            </a:r>
            <a:r>
              <a:rPr lang="en-GB" dirty="0" smtClean="0"/>
              <a:t> </a:t>
            </a:r>
            <a:r>
              <a:rPr lang="en-GB" dirty="0" err="1" smtClean="0"/>
              <a:t>una</a:t>
            </a:r>
            <a:r>
              <a:rPr lang="en-GB" dirty="0" smtClean="0"/>
              <a:t> </a:t>
            </a:r>
            <a:r>
              <a:rPr lang="en-GB" dirty="0" err="1" smtClean="0"/>
              <a:t>mancanza</a:t>
            </a:r>
            <a:r>
              <a:rPr lang="en-GB" dirty="0" smtClean="0"/>
              <a:t> di </a:t>
            </a:r>
            <a:r>
              <a:rPr lang="en-GB" dirty="0" err="1" smtClean="0"/>
              <a:t>coerenza</a:t>
            </a:r>
            <a:r>
              <a:rPr lang="en-GB" dirty="0" smtClean="0"/>
              <a:t> </a:t>
            </a:r>
            <a:r>
              <a:rPr lang="en-GB" dirty="0" err="1" smtClean="0"/>
              <a:t>sull’asse</a:t>
            </a:r>
            <a:r>
              <a:rPr lang="en-GB" dirty="0" smtClean="0"/>
              <a:t> </a:t>
            </a:r>
            <a:r>
              <a:rPr lang="en-GB" dirty="0" err="1" smtClean="0"/>
              <a:t>paradigmatico</a:t>
            </a:r>
            <a:r>
              <a:rPr lang="en-GB" dirty="0" smtClean="0"/>
              <a:t>. Questa “</a:t>
            </a:r>
            <a:r>
              <a:rPr lang="en-GB" b="1" dirty="0" err="1"/>
              <a:t>disinvolutura</a:t>
            </a:r>
            <a:r>
              <a:rPr lang="en-GB" b="1" dirty="0"/>
              <a:t> </a:t>
            </a:r>
            <a:r>
              <a:rPr lang="en-GB" b="1" dirty="0" err="1"/>
              <a:t>lessicale</a:t>
            </a:r>
            <a:r>
              <a:rPr lang="en-GB" dirty="0"/>
              <a:t>” </a:t>
            </a:r>
            <a:r>
              <a:rPr lang="en-GB" dirty="0" err="1" smtClean="0"/>
              <a:t>sarebbe</a:t>
            </a:r>
            <a:r>
              <a:rPr lang="en-GB" dirty="0" smtClean="0"/>
              <a:t> </a:t>
            </a:r>
            <a:r>
              <a:rPr lang="en-GB" dirty="0" err="1" smtClean="0"/>
              <a:t>evidente</a:t>
            </a:r>
            <a:r>
              <a:rPr lang="en-GB" dirty="0" smtClean="0"/>
              <a:t>, ad </a:t>
            </a:r>
            <a:r>
              <a:rPr lang="en-GB" dirty="0" err="1" smtClean="0"/>
              <a:t>esempio</a:t>
            </a:r>
            <a:r>
              <a:rPr lang="en-GB" dirty="0" smtClean="0"/>
              <a:t>, </a:t>
            </a:r>
            <a:r>
              <a:rPr lang="en-GB" b="1" dirty="0" err="1" smtClean="0"/>
              <a:t>nell’uso</a:t>
            </a:r>
            <a:r>
              <a:rPr lang="en-GB" b="1" dirty="0" smtClean="0"/>
              <a:t> di negro/a per </a:t>
            </a:r>
            <a:r>
              <a:rPr lang="en-GB" b="1" dirty="0" err="1" smtClean="0"/>
              <a:t>tradurre</a:t>
            </a:r>
            <a:r>
              <a:rPr lang="en-GB" b="1" dirty="0" smtClean="0"/>
              <a:t> </a:t>
            </a:r>
            <a:r>
              <a:rPr lang="en-GB" b="1" dirty="0" err="1" smtClean="0"/>
              <a:t>sia</a:t>
            </a:r>
            <a:r>
              <a:rPr lang="en-GB" b="1" dirty="0" smtClean="0"/>
              <a:t> </a:t>
            </a:r>
            <a:r>
              <a:rPr lang="en-GB" b="1" i="1" dirty="0" smtClean="0"/>
              <a:t>nigger</a:t>
            </a:r>
            <a:r>
              <a:rPr lang="en-GB" b="1" dirty="0" smtClean="0"/>
              <a:t> </a:t>
            </a:r>
            <a:r>
              <a:rPr lang="en-GB" b="1" dirty="0" err="1" smtClean="0"/>
              <a:t>sia</a:t>
            </a:r>
            <a:r>
              <a:rPr lang="en-GB" b="1" dirty="0" smtClean="0"/>
              <a:t> </a:t>
            </a:r>
            <a:r>
              <a:rPr lang="en-GB" b="1" i="1" dirty="0" smtClean="0"/>
              <a:t>black. </a:t>
            </a:r>
            <a:r>
              <a:rPr lang="en-GB" b="1" dirty="0" smtClean="0"/>
              <a:t>O </a:t>
            </a:r>
            <a:r>
              <a:rPr lang="en-GB" b="1" dirty="0" err="1" smtClean="0"/>
              <a:t>nell’introdurre</a:t>
            </a:r>
            <a:r>
              <a:rPr lang="en-GB" b="1" dirty="0" smtClean="0"/>
              <a:t> </a:t>
            </a:r>
            <a:r>
              <a:rPr lang="en-GB" b="1" dirty="0" err="1" smtClean="0"/>
              <a:t>arbitrariamente</a:t>
            </a:r>
            <a:r>
              <a:rPr lang="en-GB" b="1" dirty="0" smtClean="0"/>
              <a:t> negro/</a:t>
            </a:r>
            <a:r>
              <a:rPr lang="en-GB" b="1" dirty="0" err="1" smtClean="0"/>
              <a:t>nero</a:t>
            </a:r>
            <a:r>
              <a:rPr lang="en-GB" b="1" dirty="0" smtClean="0"/>
              <a:t> </a:t>
            </a:r>
            <a:r>
              <a:rPr lang="en-GB" b="1" dirty="0" err="1" smtClean="0"/>
              <a:t>quando</a:t>
            </a:r>
            <a:r>
              <a:rPr lang="en-GB" b="1" dirty="0" smtClean="0"/>
              <a:t> </a:t>
            </a:r>
            <a:r>
              <a:rPr lang="en-GB" b="1" dirty="0" err="1" smtClean="0"/>
              <a:t>l’originale</a:t>
            </a:r>
            <a:r>
              <a:rPr lang="en-GB" b="1" dirty="0" smtClean="0"/>
              <a:t> </a:t>
            </a:r>
            <a:r>
              <a:rPr lang="en-GB" b="1" dirty="0" err="1" smtClean="0"/>
              <a:t>ricorre</a:t>
            </a:r>
            <a:r>
              <a:rPr lang="en-GB" b="1" dirty="0" smtClean="0"/>
              <a:t> ad </a:t>
            </a:r>
            <a:r>
              <a:rPr lang="en-GB" b="1" dirty="0" err="1" smtClean="0"/>
              <a:t>altre</a:t>
            </a:r>
            <a:r>
              <a:rPr lang="en-GB" b="1" dirty="0" smtClean="0"/>
              <a:t> </a:t>
            </a:r>
            <a:r>
              <a:rPr lang="en-GB" b="1" dirty="0" err="1" smtClean="0"/>
              <a:t>espressioni</a:t>
            </a:r>
            <a:r>
              <a:rPr lang="en-GB" b="1" dirty="0" smtClean="0"/>
              <a:t>: </a:t>
            </a:r>
          </a:p>
          <a:p>
            <a:r>
              <a:rPr lang="en-GB" dirty="0" smtClean="0"/>
              <a:t>“</a:t>
            </a:r>
            <a:r>
              <a:rPr lang="en-GB" dirty="0"/>
              <a:t>The day my mother marries is the day your husband changes to the right </a:t>
            </a:r>
            <a:r>
              <a:rPr lang="en-GB" dirty="0" err="1"/>
              <a:t>color</a:t>
            </a:r>
            <a:r>
              <a:rPr lang="en-GB" dirty="0"/>
              <a:t>” </a:t>
            </a:r>
            <a:r>
              <a:rPr lang="en-GB" dirty="0" smtClean="0">
                <a:sym typeface="Wingdings" panose="05000000000000000000" pitchFamily="2" charset="2"/>
              </a:rPr>
              <a:t> </a:t>
            </a:r>
            <a:r>
              <a:rPr lang="en-GB" dirty="0" smtClean="0"/>
              <a:t>“</a:t>
            </a:r>
            <a:r>
              <a:rPr lang="en-GB" dirty="0"/>
              <a:t>Il </a:t>
            </a:r>
            <a:r>
              <a:rPr lang="en-GB" dirty="0" err="1"/>
              <a:t>giorno</a:t>
            </a:r>
            <a:r>
              <a:rPr lang="en-GB" dirty="0"/>
              <a:t> in cui </a:t>
            </a:r>
            <a:r>
              <a:rPr lang="en-GB" dirty="0" err="1"/>
              <a:t>mia</a:t>
            </a:r>
            <a:r>
              <a:rPr lang="en-GB" dirty="0"/>
              <a:t> </a:t>
            </a:r>
            <a:r>
              <a:rPr lang="en-GB" dirty="0" err="1"/>
              <a:t>madre</a:t>
            </a:r>
            <a:r>
              <a:rPr lang="en-GB" dirty="0"/>
              <a:t> </a:t>
            </a:r>
            <a:r>
              <a:rPr lang="en-GB" dirty="0" err="1"/>
              <a:t>si</a:t>
            </a:r>
            <a:r>
              <a:rPr lang="en-GB" dirty="0"/>
              <a:t> </a:t>
            </a:r>
            <a:r>
              <a:rPr lang="en-GB" dirty="0" err="1"/>
              <a:t>sposa</a:t>
            </a:r>
            <a:r>
              <a:rPr lang="en-GB" dirty="0"/>
              <a:t>, </a:t>
            </a:r>
            <a:r>
              <a:rPr lang="en-GB" dirty="0" err="1"/>
              <a:t>sarà</a:t>
            </a:r>
            <a:r>
              <a:rPr lang="en-GB" dirty="0"/>
              <a:t> </a:t>
            </a:r>
            <a:r>
              <a:rPr lang="en-GB" dirty="0" err="1"/>
              <a:t>il</a:t>
            </a:r>
            <a:r>
              <a:rPr lang="en-GB" dirty="0"/>
              <a:t> </a:t>
            </a:r>
            <a:r>
              <a:rPr lang="en-GB" dirty="0" err="1"/>
              <a:t>giorno</a:t>
            </a:r>
            <a:r>
              <a:rPr lang="en-GB" dirty="0"/>
              <a:t> in cui </a:t>
            </a:r>
            <a:r>
              <a:rPr lang="en-GB" dirty="0" err="1"/>
              <a:t>tuo</a:t>
            </a:r>
            <a:r>
              <a:rPr lang="en-GB" dirty="0"/>
              <a:t> </a:t>
            </a:r>
            <a:r>
              <a:rPr lang="en-GB" dirty="0" err="1"/>
              <a:t>marito</a:t>
            </a:r>
            <a:r>
              <a:rPr lang="en-GB" dirty="0"/>
              <a:t> </a:t>
            </a:r>
            <a:r>
              <a:rPr lang="en-GB" dirty="0" err="1"/>
              <a:t>diventerà</a:t>
            </a:r>
            <a:r>
              <a:rPr lang="en-GB" dirty="0"/>
              <a:t> </a:t>
            </a:r>
            <a:r>
              <a:rPr lang="en-GB" dirty="0" err="1"/>
              <a:t>nero</a:t>
            </a:r>
            <a:r>
              <a:rPr lang="en-GB" dirty="0"/>
              <a:t> come </a:t>
            </a:r>
            <a:r>
              <a:rPr lang="en-GB" dirty="0" err="1"/>
              <a:t>te</a:t>
            </a:r>
            <a:r>
              <a:rPr lang="en-GB" dirty="0"/>
              <a:t>”. </a:t>
            </a:r>
            <a:r>
              <a:rPr lang="en-GB" dirty="0" smtClean="0"/>
              <a:t>Un </a:t>
            </a:r>
            <a:r>
              <a:rPr lang="en-GB" dirty="0" err="1" smtClean="0"/>
              <a:t>adattamento</a:t>
            </a:r>
            <a:r>
              <a:rPr lang="en-GB" dirty="0" smtClean="0"/>
              <a:t> </a:t>
            </a:r>
            <a:r>
              <a:rPr lang="en-GB" dirty="0" err="1" smtClean="0"/>
              <a:t>che</a:t>
            </a:r>
            <a:r>
              <a:rPr lang="en-GB" dirty="0" smtClean="0"/>
              <a:t> in </a:t>
            </a:r>
            <a:r>
              <a:rPr lang="en-GB" dirty="0" err="1" smtClean="0"/>
              <a:t>italiano</a:t>
            </a:r>
            <a:r>
              <a:rPr lang="en-GB" dirty="0" smtClean="0"/>
              <a:t> </a:t>
            </a:r>
            <a:r>
              <a:rPr lang="en-GB" dirty="0" err="1" smtClean="0"/>
              <a:t>implicherebbe</a:t>
            </a:r>
            <a:r>
              <a:rPr lang="en-GB" dirty="0"/>
              <a:t> </a:t>
            </a:r>
            <a:r>
              <a:rPr lang="en-GB" dirty="0" err="1" smtClean="0"/>
              <a:t>che</a:t>
            </a:r>
            <a:r>
              <a:rPr lang="en-GB" dirty="0" smtClean="0"/>
              <a:t> “</a:t>
            </a:r>
            <a:r>
              <a:rPr lang="en-GB" dirty="0" err="1"/>
              <a:t>il</a:t>
            </a:r>
            <a:r>
              <a:rPr lang="en-GB" dirty="0"/>
              <a:t> </a:t>
            </a:r>
            <a:r>
              <a:rPr lang="en-GB" dirty="0" err="1"/>
              <a:t>colore</a:t>
            </a:r>
            <a:r>
              <a:rPr lang="en-GB" dirty="0"/>
              <a:t> giusto </a:t>
            </a:r>
            <a:r>
              <a:rPr lang="en-GB" dirty="0" smtClean="0"/>
              <a:t>non </a:t>
            </a:r>
            <a:r>
              <a:rPr lang="en-GB" dirty="0" err="1"/>
              <a:t>possa</a:t>
            </a:r>
            <a:r>
              <a:rPr lang="en-GB" dirty="0"/>
              <a:t> </a:t>
            </a:r>
            <a:r>
              <a:rPr lang="en-GB" dirty="0" err="1"/>
              <a:t>essere</a:t>
            </a:r>
            <a:r>
              <a:rPr lang="en-GB" dirty="0"/>
              <a:t> </a:t>
            </a:r>
            <a:r>
              <a:rPr lang="en-GB" dirty="0" err="1"/>
              <a:t>quello</a:t>
            </a:r>
            <a:r>
              <a:rPr lang="en-GB" dirty="0"/>
              <a:t> </a:t>
            </a:r>
            <a:r>
              <a:rPr lang="en-GB" dirty="0" err="1"/>
              <a:t>nero</a:t>
            </a:r>
            <a:r>
              <a:rPr lang="en-GB" dirty="0"/>
              <a:t>, e </a:t>
            </a:r>
            <a:r>
              <a:rPr lang="en-GB" dirty="0" err="1"/>
              <a:t>che</a:t>
            </a:r>
            <a:r>
              <a:rPr lang="en-GB" dirty="0"/>
              <a:t> </a:t>
            </a:r>
            <a:r>
              <a:rPr lang="en-GB" dirty="0" err="1"/>
              <a:t>l’orgoglio</a:t>
            </a:r>
            <a:r>
              <a:rPr lang="en-GB" dirty="0"/>
              <a:t> </a:t>
            </a:r>
            <a:r>
              <a:rPr lang="en-GB" dirty="0" err="1"/>
              <a:t>razziale</a:t>
            </a:r>
            <a:r>
              <a:rPr lang="en-GB" dirty="0"/>
              <a:t> da parte di un </a:t>
            </a:r>
            <a:r>
              <a:rPr lang="en-GB" dirty="0" err="1"/>
              <a:t>nero</a:t>
            </a:r>
            <a:r>
              <a:rPr lang="en-GB" dirty="0"/>
              <a:t> </a:t>
            </a:r>
            <a:r>
              <a:rPr lang="en-GB" dirty="0" err="1"/>
              <a:t>risulti</a:t>
            </a:r>
            <a:r>
              <a:rPr lang="en-GB" dirty="0"/>
              <a:t> </a:t>
            </a:r>
            <a:r>
              <a:rPr lang="en-GB" dirty="0" err="1"/>
              <a:t>incomprensibile</a:t>
            </a:r>
            <a:r>
              <a:rPr lang="en-GB" dirty="0"/>
              <a:t> al </a:t>
            </a:r>
            <a:r>
              <a:rPr lang="en-GB" dirty="0" err="1"/>
              <a:t>pubblico</a:t>
            </a:r>
            <a:r>
              <a:rPr lang="en-GB" dirty="0"/>
              <a:t> </a:t>
            </a:r>
            <a:r>
              <a:rPr lang="en-GB" dirty="0" err="1"/>
              <a:t>italiano</a:t>
            </a:r>
            <a:r>
              <a:rPr lang="en-GB" dirty="0" smtClean="0"/>
              <a:t>” (</a:t>
            </a:r>
            <a:r>
              <a:rPr lang="en-GB" dirty="0" err="1" smtClean="0"/>
              <a:t>Buonuomo</a:t>
            </a:r>
            <a:r>
              <a:rPr lang="en-GB" dirty="0" smtClean="0"/>
              <a:t>). </a:t>
            </a:r>
            <a:endParaRPr lang="en-GB" dirty="0"/>
          </a:p>
        </p:txBody>
      </p:sp>
    </p:spTree>
    <p:extLst>
      <p:ext uri="{BB962C8B-B14F-4D97-AF65-F5344CB8AC3E}">
        <p14:creationId xmlns:p14="http://schemas.microsoft.com/office/powerpoint/2010/main" val="84994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Negro nei dizionari (anni 80-90)</a:t>
            </a:r>
            <a:endParaRPr lang="en-GB" dirty="0"/>
          </a:p>
        </p:txBody>
      </p:sp>
      <p:sp>
        <p:nvSpPr>
          <p:cNvPr id="3" name="Content Placeholder 2"/>
          <p:cNvSpPr>
            <a:spLocks noGrp="1"/>
          </p:cNvSpPr>
          <p:nvPr>
            <p:ph idx="1"/>
          </p:nvPr>
        </p:nvSpPr>
        <p:spPr/>
        <p:txBody>
          <a:bodyPr>
            <a:normAutofit lnSpcReduction="10000"/>
          </a:bodyPr>
          <a:lstStyle/>
          <a:p>
            <a:r>
              <a:rPr lang="it-IT" dirty="0" smtClean="0"/>
              <a:t>De Felice-Duro, </a:t>
            </a:r>
            <a:r>
              <a:rPr lang="it-IT" i="1" dirty="0" smtClean="0"/>
              <a:t>Dizionario della lingua e dela civiltà italiana contemporanea, </a:t>
            </a:r>
            <a:r>
              <a:rPr lang="it-IT" dirty="0" smtClean="0"/>
              <a:t>1985: </a:t>
            </a:r>
            <a:r>
              <a:rPr lang="it-IT" i="1" dirty="0" smtClean="0"/>
              <a:t>negro</a:t>
            </a:r>
            <a:r>
              <a:rPr lang="it-IT" dirty="0" smtClean="0"/>
              <a:t> è sia aggettivo sia sostantivo; non è indicata la marca d’uso.</a:t>
            </a:r>
          </a:p>
          <a:p>
            <a:r>
              <a:rPr lang="it-IT" i="1" dirty="0" smtClean="0"/>
              <a:t>Vocabolario della lingua italiana</a:t>
            </a:r>
            <a:r>
              <a:rPr lang="it-IT" dirty="0" smtClean="0"/>
              <a:t>, Treccani, 1988: «(Negro) Frequente l’uso sostantivato per indicare gli individui di razza negra… </a:t>
            </a:r>
            <a:r>
              <a:rPr lang="it-IT" b="1" dirty="0" smtClean="0"/>
              <a:t>Nell’uso attuale, negro è talvolta avvertito o usato con valore spregiativo, sicché… in ogni accezione riferibile alle popolazioni di colore e alle loro culture gli si preferisce spesso (analogamente a quanto avvenuto in Paesi in cui la questione razziale era particolarmente viva) l’aggettivo e sostantivo nero </a:t>
            </a:r>
            <a:r>
              <a:rPr lang="it-IT" dirty="0" smtClean="0"/>
              <a:t>(corrispondente all’inglese black e al francese noir)»</a:t>
            </a:r>
          </a:p>
          <a:p>
            <a:r>
              <a:rPr lang="it-IT" dirty="0" smtClean="0"/>
              <a:t>Folena-Palazzi, </a:t>
            </a:r>
            <a:r>
              <a:rPr lang="it-IT" i="1" dirty="0" smtClean="0"/>
              <a:t>Dizionario della lingua italiana</a:t>
            </a:r>
            <a:r>
              <a:rPr lang="it-IT" dirty="0" smtClean="0"/>
              <a:t>, 1992</a:t>
            </a:r>
            <a:r>
              <a:rPr lang="en-GB" dirty="0" smtClean="0"/>
              <a:t> (</a:t>
            </a:r>
            <a:r>
              <a:rPr lang="en-GB" i="1" dirty="0" smtClean="0"/>
              <a:t>negro</a:t>
            </a:r>
            <a:r>
              <a:rPr lang="en-GB" dirty="0" smtClean="0"/>
              <a:t> è </a:t>
            </a:r>
            <a:r>
              <a:rPr lang="en-GB" dirty="0" err="1" smtClean="0"/>
              <a:t>privo</a:t>
            </a:r>
            <a:r>
              <a:rPr lang="en-GB" dirty="0" smtClean="0"/>
              <a:t> di </a:t>
            </a:r>
            <a:r>
              <a:rPr lang="en-GB" dirty="0" err="1" smtClean="0"/>
              <a:t>marca</a:t>
            </a:r>
            <a:r>
              <a:rPr lang="en-GB" dirty="0" smtClean="0"/>
              <a:t> </a:t>
            </a:r>
            <a:r>
              <a:rPr lang="en-GB" dirty="0" err="1" smtClean="0"/>
              <a:t>d’uso</a:t>
            </a:r>
            <a:r>
              <a:rPr lang="en-GB" dirty="0" smtClean="0"/>
              <a:t>)</a:t>
            </a:r>
            <a:endParaRPr lang="it-IT" dirty="0" smtClean="0"/>
          </a:p>
        </p:txBody>
      </p:sp>
    </p:spTree>
    <p:extLst>
      <p:ext uri="{BB962C8B-B14F-4D97-AF65-F5344CB8AC3E}">
        <p14:creationId xmlns:p14="http://schemas.microsoft.com/office/powerpoint/2010/main" val="205962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hlinkClick r:id="rId2"/>
          </p:cNvPr>
          <p:cNvPicPr>
            <a:picLocks noChangeAspect="1"/>
          </p:cNvPicPr>
          <p:nvPr/>
        </p:nvPicPr>
        <p:blipFill>
          <a:blip r:embed="rId3"/>
          <a:stretch>
            <a:fillRect/>
          </a:stretch>
        </p:blipFill>
        <p:spPr>
          <a:xfrm>
            <a:off x="646110" y="452718"/>
            <a:ext cx="9403743" cy="6049742"/>
          </a:xfrm>
          <a:prstGeom prst="rect">
            <a:avLst/>
          </a:prstGeom>
        </p:spPr>
      </p:pic>
    </p:spTree>
    <p:extLst>
      <p:ext uri="{BB962C8B-B14F-4D97-AF65-F5344CB8AC3E}">
        <p14:creationId xmlns:p14="http://schemas.microsoft.com/office/powerpoint/2010/main" val="84056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dibattito aperto</a:t>
            </a:r>
            <a:endParaRPr lang="en-GB" dirty="0"/>
          </a:p>
        </p:txBody>
      </p:sp>
      <p:sp>
        <p:nvSpPr>
          <p:cNvPr id="3" name="Content Placeholder 2"/>
          <p:cNvSpPr>
            <a:spLocks noGrp="1"/>
          </p:cNvSpPr>
          <p:nvPr>
            <p:ph idx="1"/>
          </p:nvPr>
        </p:nvSpPr>
        <p:spPr/>
        <p:txBody>
          <a:bodyPr/>
          <a:lstStyle/>
          <a:p>
            <a:endParaRPr lang="en-GB" dirty="0"/>
          </a:p>
        </p:txBody>
      </p:sp>
      <p:pic>
        <p:nvPicPr>
          <p:cNvPr id="4" name="Picture 3">
            <a:hlinkClick r:id="rId2"/>
          </p:cNvPr>
          <p:cNvPicPr>
            <a:picLocks noChangeAspect="1"/>
          </p:cNvPicPr>
          <p:nvPr/>
        </p:nvPicPr>
        <p:blipFill>
          <a:blip r:embed="rId3"/>
          <a:stretch>
            <a:fillRect/>
          </a:stretch>
        </p:blipFill>
        <p:spPr>
          <a:xfrm>
            <a:off x="546413" y="1848199"/>
            <a:ext cx="6113693" cy="3967796"/>
          </a:xfrm>
          <a:prstGeom prst="rect">
            <a:avLst/>
          </a:prstGeom>
        </p:spPr>
      </p:pic>
      <p:pic>
        <p:nvPicPr>
          <p:cNvPr id="5" name="Picture 4">
            <a:hlinkClick r:id="rId4"/>
          </p:cNvPr>
          <p:cNvPicPr>
            <a:picLocks noChangeAspect="1"/>
          </p:cNvPicPr>
          <p:nvPr/>
        </p:nvPicPr>
        <p:blipFill>
          <a:blip r:embed="rId5"/>
          <a:stretch>
            <a:fillRect/>
          </a:stretch>
        </p:blipFill>
        <p:spPr>
          <a:xfrm>
            <a:off x="6983892" y="2115776"/>
            <a:ext cx="4991945" cy="1888844"/>
          </a:xfrm>
          <a:prstGeom prst="rect">
            <a:avLst/>
          </a:prstGeom>
        </p:spPr>
      </p:pic>
      <p:pic>
        <p:nvPicPr>
          <p:cNvPr id="6" name="Picture 5"/>
          <p:cNvPicPr>
            <a:picLocks noChangeAspect="1"/>
          </p:cNvPicPr>
          <p:nvPr/>
        </p:nvPicPr>
        <p:blipFill>
          <a:blip r:embed="rId6"/>
          <a:stretch>
            <a:fillRect/>
          </a:stretch>
        </p:blipFill>
        <p:spPr>
          <a:xfrm>
            <a:off x="6983892" y="4004619"/>
            <a:ext cx="4991945" cy="1399898"/>
          </a:xfrm>
          <a:prstGeom prst="rect">
            <a:avLst/>
          </a:prstGeom>
        </p:spPr>
      </p:pic>
    </p:spTree>
    <p:extLst>
      <p:ext uri="{BB962C8B-B14F-4D97-AF65-F5344CB8AC3E}">
        <p14:creationId xmlns:p14="http://schemas.microsoft.com/office/powerpoint/2010/main" val="343469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linea del colore</a:t>
            </a:r>
            <a:endParaRPr lang="en-GB" dirty="0"/>
          </a:p>
        </p:txBody>
      </p:sp>
      <p:sp>
        <p:nvSpPr>
          <p:cNvPr id="3" name="Content Placeholder 2"/>
          <p:cNvSpPr>
            <a:spLocks noGrp="1"/>
          </p:cNvSpPr>
          <p:nvPr>
            <p:ph idx="1"/>
          </p:nvPr>
        </p:nvSpPr>
        <p:spPr>
          <a:xfrm>
            <a:off x="1103312" y="1719618"/>
            <a:ext cx="9992318" cy="4528781"/>
          </a:xfrm>
        </p:spPr>
        <p:txBody>
          <a:bodyPr>
            <a:noAutofit/>
          </a:bodyPr>
          <a:lstStyle/>
          <a:p>
            <a:pPr marL="0" indent="0">
              <a:buNone/>
            </a:pPr>
            <a:r>
              <a:rPr lang="it-IT" dirty="0"/>
              <a:t>Cécile Kyenge, per la prima volta nel governo un ministro </a:t>
            </a:r>
            <a:r>
              <a:rPr lang="it-IT" b="1" dirty="0"/>
              <a:t>di colore </a:t>
            </a:r>
            <a:r>
              <a:rPr lang="it-IT" dirty="0"/>
              <a:t>(Il Messaggero)</a:t>
            </a:r>
            <a:endParaRPr lang="en-GB" dirty="0"/>
          </a:p>
          <a:p>
            <a:pPr marL="0" indent="0">
              <a:buNone/>
            </a:pPr>
            <a:r>
              <a:rPr lang="it-IT" dirty="0"/>
              <a:t>Cécile Kyenge, all’Integrazione un ministro </a:t>
            </a:r>
            <a:r>
              <a:rPr lang="it-IT" b="1" dirty="0"/>
              <a:t>di colore </a:t>
            </a:r>
            <a:r>
              <a:rPr lang="it-IT" dirty="0"/>
              <a:t>(Il fatto quotidiano)</a:t>
            </a:r>
            <a:endParaRPr lang="en-GB" dirty="0"/>
          </a:p>
          <a:p>
            <a:pPr marL="0" indent="0">
              <a:buNone/>
            </a:pPr>
            <a:r>
              <a:rPr lang="it-IT" dirty="0"/>
              <a:t>Chi è Cécile Kyenge, primo ministro </a:t>
            </a:r>
            <a:r>
              <a:rPr lang="it-IT" b="1" dirty="0"/>
              <a:t>di</a:t>
            </a:r>
            <a:r>
              <a:rPr lang="it-IT" dirty="0"/>
              <a:t> </a:t>
            </a:r>
            <a:r>
              <a:rPr lang="it-IT" b="1" dirty="0"/>
              <a:t>colore</a:t>
            </a:r>
            <a:r>
              <a:rPr lang="it-IT" dirty="0"/>
              <a:t> (Il Giornale)</a:t>
            </a:r>
            <a:endParaRPr lang="en-GB" dirty="0"/>
          </a:p>
          <a:p>
            <a:pPr marL="0" indent="0">
              <a:buNone/>
            </a:pPr>
            <a:r>
              <a:rPr lang="it-IT" dirty="0"/>
              <a:t>Kyenge, primo ministro </a:t>
            </a:r>
            <a:r>
              <a:rPr lang="it-IT" b="1" dirty="0"/>
              <a:t>italiano</a:t>
            </a:r>
            <a:r>
              <a:rPr lang="it-IT" dirty="0"/>
              <a:t> </a:t>
            </a:r>
            <a:r>
              <a:rPr lang="it-IT" b="1" dirty="0"/>
              <a:t>di colore </a:t>
            </a:r>
            <a:r>
              <a:rPr lang="it-IT" dirty="0"/>
              <a:t>(Il secolo XIX)</a:t>
            </a:r>
            <a:endParaRPr lang="en-GB" dirty="0"/>
          </a:p>
          <a:p>
            <a:pPr marL="0" indent="0">
              <a:buNone/>
            </a:pPr>
            <a:r>
              <a:rPr lang="it-IT" dirty="0"/>
              <a:t>Ecco chi è il primo ministro </a:t>
            </a:r>
            <a:r>
              <a:rPr lang="it-IT" b="1" dirty="0"/>
              <a:t>di colore d’Italia</a:t>
            </a:r>
            <a:r>
              <a:rPr lang="it-IT" dirty="0"/>
              <a:t>: in guerra contro la Bossi-Fini (Libero)</a:t>
            </a:r>
            <a:endParaRPr lang="en-GB" dirty="0"/>
          </a:p>
          <a:p>
            <a:pPr marL="0" indent="0">
              <a:buNone/>
            </a:pPr>
            <a:r>
              <a:rPr lang="it-IT" dirty="0"/>
              <a:t>Cécile Kyenge, il medico-attivista del Congo è il primo ministro </a:t>
            </a:r>
            <a:r>
              <a:rPr lang="it-IT" b="1" dirty="0"/>
              <a:t>di colore della</a:t>
            </a:r>
            <a:endParaRPr lang="en-GB" b="1" dirty="0"/>
          </a:p>
          <a:p>
            <a:pPr marL="0" indent="0">
              <a:buNone/>
            </a:pPr>
            <a:r>
              <a:rPr lang="it-IT" b="1" dirty="0"/>
              <a:t>Repubblica</a:t>
            </a:r>
            <a:r>
              <a:rPr lang="it-IT" dirty="0"/>
              <a:t> (Il Sole 24 Ore)</a:t>
            </a:r>
            <a:endParaRPr lang="en-GB" dirty="0"/>
          </a:p>
          <a:p>
            <a:pPr marL="0" indent="0">
              <a:buNone/>
            </a:pPr>
            <a:r>
              <a:rPr lang="it-IT" dirty="0"/>
              <a:t>Storico, Cécile Kyenge primo </a:t>
            </a:r>
            <a:r>
              <a:rPr lang="it-IT" b="1" dirty="0"/>
              <a:t>ministro italiano di colore </a:t>
            </a:r>
            <a:r>
              <a:rPr lang="it-IT" dirty="0"/>
              <a:t>(Gazzetta del Sud)</a:t>
            </a:r>
            <a:endParaRPr lang="en-GB" dirty="0"/>
          </a:p>
          <a:p>
            <a:pPr marL="0" indent="0">
              <a:buNone/>
            </a:pPr>
            <a:r>
              <a:rPr lang="it-IT" dirty="0"/>
              <a:t>Governo dei record. Sette donne, prima olimpionica e </a:t>
            </a:r>
            <a:r>
              <a:rPr lang="it-IT" b="1" dirty="0"/>
              <a:t>primo ministro di colore</a:t>
            </a:r>
            <a:endParaRPr lang="en-GB" b="1" dirty="0"/>
          </a:p>
          <a:p>
            <a:pPr marL="0" indent="0">
              <a:buNone/>
            </a:pPr>
            <a:r>
              <a:rPr lang="en-GB" dirty="0"/>
              <a:t>(</a:t>
            </a:r>
            <a:r>
              <a:rPr lang="en-GB" dirty="0" err="1" smtClean="0"/>
              <a:t>L’Avvenire</a:t>
            </a:r>
            <a:r>
              <a:rPr lang="en-GB" dirty="0" smtClean="0"/>
              <a:t>, 27 </a:t>
            </a:r>
            <a:r>
              <a:rPr lang="en-GB" dirty="0" err="1" smtClean="0"/>
              <a:t>aprile</a:t>
            </a:r>
            <a:r>
              <a:rPr lang="en-GB" dirty="0" smtClean="0"/>
              <a:t> 2013)</a:t>
            </a:r>
            <a:endParaRPr lang="en-GB" dirty="0"/>
          </a:p>
          <a:p>
            <a:pPr marL="0" indent="0">
              <a:buNone/>
            </a:pPr>
            <a:endParaRPr lang="en-GB" dirty="0"/>
          </a:p>
        </p:txBody>
      </p:sp>
    </p:spTree>
    <p:extLst>
      <p:ext uri="{BB962C8B-B14F-4D97-AF65-F5344CB8AC3E}">
        <p14:creationId xmlns:p14="http://schemas.microsoft.com/office/powerpoint/2010/main" val="169280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a:hlinkClick r:id="rId2"/>
          </p:cNvPr>
          <p:cNvPicPr>
            <a:picLocks noChangeAspect="1"/>
          </p:cNvPicPr>
          <p:nvPr/>
        </p:nvPicPr>
        <p:blipFill>
          <a:blip r:embed="rId3"/>
          <a:stretch>
            <a:fillRect/>
          </a:stretch>
        </p:blipFill>
        <p:spPr>
          <a:xfrm>
            <a:off x="646111" y="452718"/>
            <a:ext cx="9367085" cy="5176742"/>
          </a:xfrm>
          <a:prstGeom prst="rect">
            <a:avLst/>
          </a:prstGeom>
        </p:spPr>
      </p:pic>
    </p:spTree>
    <p:extLst>
      <p:ext uri="{BB962C8B-B14F-4D97-AF65-F5344CB8AC3E}">
        <p14:creationId xmlns:p14="http://schemas.microsoft.com/office/powerpoint/2010/main" val="187209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it-IT" dirty="0" smtClean="0"/>
          </a:p>
          <a:p>
            <a:pPr marL="0" indent="0">
              <a:buNone/>
            </a:pPr>
            <a:endParaRPr lang="it-IT" dirty="0"/>
          </a:p>
          <a:p>
            <a:pPr marL="0" indent="0">
              <a:buNone/>
            </a:pPr>
            <a:r>
              <a:rPr lang="en-GB" i="1" dirty="0" err="1"/>
              <a:t>Pinta</a:t>
            </a:r>
            <a:r>
              <a:rPr lang="en-GB" i="1" dirty="0"/>
              <a:t>, Jessica; </a:t>
            </a:r>
            <a:r>
              <a:rPr lang="en-GB" i="1" dirty="0" err="1"/>
              <a:t>Yakubu</a:t>
            </a:r>
            <a:r>
              <a:rPr lang="en-GB" i="1" dirty="0"/>
              <a:t>, Joy (2014). </a:t>
            </a:r>
            <a:r>
              <a:rPr lang="en-GB" i="1" dirty="0">
                <a:hlinkClick r:id="rId2"/>
              </a:rPr>
              <a:t>"Language Use and Political Correctness for Peaceful Coexistence: Implications for Sustainable Development"</a:t>
            </a:r>
            <a:r>
              <a:rPr lang="en-GB" i="1" dirty="0"/>
              <a:t>. Journal of Educational and Social Research. </a:t>
            </a:r>
            <a:r>
              <a:rPr lang="en-GB" b="1" i="1" dirty="0"/>
              <a:t>4</a:t>
            </a:r>
            <a:r>
              <a:rPr lang="en-GB" i="1" dirty="0"/>
              <a:t> (5). Retrieved 28 October 2015</a:t>
            </a:r>
            <a:endParaRPr lang="en-GB" dirty="0"/>
          </a:p>
        </p:txBody>
      </p:sp>
    </p:spTree>
    <p:extLst>
      <p:ext uri="{BB962C8B-B14F-4D97-AF65-F5344CB8AC3E}">
        <p14:creationId xmlns:p14="http://schemas.microsoft.com/office/powerpoint/2010/main" val="127571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a:hlinkClick r:id="rId2"/>
          </p:cNvPr>
          <p:cNvPicPr>
            <a:picLocks noChangeAspect="1"/>
          </p:cNvPicPr>
          <p:nvPr/>
        </p:nvPicPr>
        <p:blipFill>
          <a:blip r:embed="rId3"/>
          <a:stretch>
            <a:fillRect/>
          </a:stretch>
        </p:blipFill>
        <p:spPr>
          <a:xfrm>
            <a:off x="646110" y="561901"/>
            <a:ext cx="9422263" cy="5688775"/>
          </a:xfrm>
          <a:prstGeom prst="rect">
            <a:avLst/>
          </a:prstGeom>
        </p:spPr>
      </p:pic>
    </p:spTree>
    <p:extLst>
      <p:ext uri="{BB962C8B-B14F-4D97-AF65-F5344CB8AC3E}">
        <p14:creationId xmlns:p14="http://schemas.microsoft.com/office/powerpoint/2010/main" val="366728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vento impetuoso del Politicamente Corretto</a:t>
            </a:r>
            <a:endParaRPr lang="en-GB" dirty="0"/>
          </a:p>
        </p:txBody>
      </p:sp>
      <p:sp>
        <p:nvSpPr>
          <p:cNvPr id="3" name="Content Placeholder 2"/>
          <p:cNvSpPr>
            <a:spLocks noGrp="1"/>
          </p:cNvSpPr>
          <p:nvPr>
            <p:ph idx="1"/>
          </p:nvPr>
        </p:nvSpPr>
        <p:spPr/>
        <p:txBody>
          <a:bodyPr>
            <a:noAutofit/>
          </a:bodyPr>
          <a:lstStyle/>
          <a:p>
            <a:pPr marL="0" indent="0">
              <a:buNone/>
            </a:pPr>
            <a:r>
              <a:rPr lang="it-IT" dirty="0"/>
              <a:t>Soffia un vento nel nostro paese… un vento impetuoso. Proviene da aride regioni di uno strumentalismo che nel nome </a:t>
            </a:r>
            <a:r>
              <a:rPr lang="it-IT" dirty="0" smtClean="0"/>
              <a:t>dell’equità </a:t>
            </a:r>
            <a:r>
              <a:rPr lang="it-IT" dirty="0"/>
              <a:t>e della giustizia, dei diritti civili e delle pari </a:t>
            </a:r>
            <a:r>
              <a:rPr lang="it-IT" dirty="0" smtClean="0"/>
              <a:t>opportunità </a:t>
            </a:r>
            <a:r>
              <a:rPr lang="it-IT" dirty="0"/>
              <a:t>vorrebbe spazzare via l’italiano scomodo</a:t>
            </a:r>
            <a:r>
              <a:rPr lang="it-IT" b="1" dirty="0"/>
              <a:t>. Spocchioso e </a:t>
            </a:r>
            <a:r>
              <a:rPr lang="it-IT" b="1" dirty="0" smtClean="0"/>
              <a:t>irritante, </a:t>
            </a:r>
            <a:r>
              <a:rPr lang="it-IT" b="1" dirty="0"/>
              <a:t>almeno nella sintomatologia </a:t>
            </a:r>
            <a:r>
              <a:rPr lang="it-IT" b="1" dirty="0" smtClean="0"/>
              <a:t>più </a:t>
            </a:r>
            <a:r>
              <a:rPr lang="it-IT" b="1" dirty="0"/>
              <a:t>tipica, </a:t>
            </a:r>
            <a:r>
              <a:rPr lang="it-IT" b="1" dirty="0" smtClean="0"/>
              <a:t>è </a:t>
            </a:r>
            <a:r>
              <a:rPr lang="it-IT" b="1" dirty="0"/>
              <a:t>il vento del politicamente corretto, uno dei tanti prodotti del puritanesimo americano. Bandiera di un fondamentalismo liberticida che vorrebbe </a:t>
            </a:r>
            <a:r>
              <a:rPr lang="it-IT" b="1" dirty="0" smtClean="0"/>
              <a:t>imbavagliare </a:t>
            </a:r>
            <a:r>
              <a:rPr lang="it-IT" b="1" dirty="0"/>
              <a:t>le coscienze, </a:t>
            </a:r>
            <a:r>
              <a:rPr lang="it-IT" dirty="0"/>
              <a:t>in </a:t>
            </a:r>
            <a:r>
              <a:rPr lang="it-IT" dirty="0" smtClean="0"/>
              <a:t>nome </a:t>
            </a:r>
            <a:r>
              <a:rPr lang="it-IT" dirty="0"/>
              <a:t>di un’ipocrisia mascherata da nuova dea Ragione (votata al raggiungimento di una finta democrazia perfetta), finisce per far rovinare le buone intenzioni di partenza lungo una pericolosa china. </a:t>
            </a:r>
            <a:endParaRPr lang="it-IT" dirty="0" smtClean="0"/>
          </a:p>
          <a:p>
            <a:pPr marL="0" indent="0">
              <a:buNone/>
            </a:pPr>
            <a:r>
              <a:rPr lang="it-IT" dirty="0" smtClean="0"/>
              <a:t>(</a:t>
            </a:r>
            <a:r>
              <a:rPr lang="it-IT" dirty="0"/>
              <a:t>Massimo Arcangeli, </a:t>
            </a:r>
            <a:r>
              <a:rPr lang="it-IT" i="1" dirty="0"/>
              <a:t>Cercasi Dante disperatamente</a:t>
            </a:r>
            <a:r>
              <a:rPr lang="it-IT" dirty="0"/>
              <a:t>, Carocci, </a:t>
            </a:r>
            <a:r>
              <a:rPr lang="it-IT" dirty="0" smtClean="0"/>
              <a:t>2012)</a:t>
            </a:r>
            <a:endParaRPr lang="en-GB" dirty="0"/>
          </a:p>
          <a:p>
            <a:pPr marL="0" indent="0">
              <a:buNone/>
            </a:pPr>
            <a:endParaRPr lang="en-GB" dirty="0"/>
          </a:p>
        </p:txBody>
      </p:sp>
    </p:spTree>
    <p:extLst>
      <p:ext uri="{BB962C8B-B14F-4D97-AF65-F5344CB8AC3E}">
        <p14:creationId xmlns:p14="http://schemas.microsoft.com/office/powerpoint/2010/main" val="355248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Una frattura linguistica e culturale?</a:t>
            </a:r>
            <a:endParaRPr lang="en-GB" dirty="0"/>
          </a:p>
        </p:txBody>
      </p:sp>
      <p:sp>
        <p:nvSpPr>
          <p:cNvPr id="3" name="Content Placeholder 2"/>
          <p:cNvSpPr>
            <a:spLocks noGrp="1"/>
          </p:cNvSpPr>
          <p:nvPr>
            <p:ph idx="1"/>
          </p:nvPr>
        </p:nvSpPr>
        <p:spPr/>
        <p:txBody>
          <a:bodyPr>
            <a:normAutofit/>
          </a:bodyPr>
          <a:lstStyle/>
          <a:p>
            <a:pPr marL="0" indent="0">
              <a:buNone/>
            </a:pPr>
            <a:r>
              <a:rPr lang="it-IT" b="1" dirty="0"/>
              <a:t>I</a:t>
            </a:r>
            <a:r>
              <a:rPr lang="it-IT" b="1" dirty="0" smtClean="0"/>
              <a:t>l </a:t>
            </a:r>
            <a:r>
              <a:rPr lang="it-IT" b="1" dirty="0"/>
              <a:t>politicamente corretto e intervenuto a rompere, nella storia dell’italiano, la </a:t>
            </a:r>
            <a:r>
              <a:rPr lang="it-IT" b="1" dirty="0" smtClean="0"/>
              <a:t>continuità </a:t>
            </a:r>
            <a:r>
              <a:rPr lang="it-IT" b="1" dirty="0"/>
              <a:t>delle sue “male parole”, risalente al medioevo e pure </a:t>
            </a:r>
            <a:r>
              <a:rPr lang="it-IT" b="1" dirty="0" smtClean="0"/>
              <a:t>già </a:t>
            </a:r>
            <a:r>
              <a:rPr lang="it-IT" b="1" dirty="0"/>
              <a:t>in parte incrinata... </a:t>
            </a:r>
            <a:r>
              <a:rPr lang="it-IT" dirty="0"/>
              <a:t>dal cinquecentismo ultraletterario e ultraretorico, decorativo e schizzinoso, di un Bembo o un Della Casa e dalla cultura illuministica, iniziatrice di una moda internazionale orientata </a:t>
            </a:r>
            <a:r>
              <a:rPr lang="it-IT" dirty="0" smtClean="0"/>
              <a:t>«al </a:t>
            </a:r>
            <a:r>
              <a:rPr lang="it-IT" dirty="0"/>
              <a:t>livellamento delle lingue, al loro </a:t>
            </a:r>
            <a:r>
              <a:rPr lang="it-IT" dirty="0" smtClean="0"/>
              <a:t>avvicinamento»</a:t>
            </a:r>
          </a:p>
          <a:p>
            <a:pPr marL="0" indent="0">
              <a:buNone/>
            </a:pPr>
            <a:r>
              <a:rPr lang="it-IT" dirty="0" smtClean="0"/>
              <a:t>(Pietro Trifone, </a:t>
            </a:r>
            <a:r>
              <a:rPr lang="it-IT" i="1" dirty="0" smtClean="0"/>
              <a:t>Malalingua</a:t>
            </a:r>
            <a:r>
              <a:rPr lang="it-IT" dirty="0" smtClean="0"/>
              <a:t>, Il Mulino, 2007)</a:t>
            </a:r>
            <a:endParaRPr lang="en-GB" dirty="0"/>
          </a:p>
          <a:p>
            <a:pPr marL="0" indent="0">
              <a:buNone/>
            </a:pPr>
            <a:endParaRPr lang="en-GB" dirty="0"/>
          </a:p>
        </p:txBody>
      </p:sp>
    </p:spTree>
    <p:extLst>
      <p:ext uri="{BB962C8B-B14F-4D97-AF65-F5344CB8AC3E}">
        <p14:creationId xmlns:p14="http://schemas.microsoft.com/office/powerpoint/2010/main" val="325217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generale mutamento di sensibilità linguistica</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it-IT" dirty="0" smtClean="0"/>
              <a:t>Essa [l’espressione angloamericana </a:t>
            </a:r>
            <a:r>
              <a:rPr lang="it-IT" i="1" dirty="0" smtClean="0"/>
              <a:t>politically correct</a:t>
            </a:r>
            <a:r>
              <a:rPr lang="it-IT" dirty="0" smtClean="0"/>
              <a:t>] assunse dimensioni significative sul finire degli anni 80, </a:t>
            </a:r>
            <a:r>
              <a:rPr lang="it-IT" b="1" dirty="0" smtClean="0"/>
              <a:t>quando diventò una corrente d’opinione basata sul riconoscimento dei diritti delle culture e mirante a sradicare dalle consuetudini linguistiche usi ritenuti offensivi nei confronti di qualsiasi minoranza…</a:t>
            </a:r>
            <a:r>
              <a:rPr lang="it-IT" dirty="0" smtClean="0"/>
              <a:t> </a:t>
            </a:r>
            <a:r>
              <a:rPr lang="it-IT" b="1" dirty="0" smtClean="0"/>
              <a:t>In Italiano… pur non avendo raggiunto il livello della obbligatorietà regolamentare, ha nondimeno causato un generale mutamento di sensibilità linguistica e contribuito a codificare stili collettivi di comportamento linguistico</a:t>
            </a:r>
            <a:r>
              <a:rPr lang="it-IT" dirty="0" smtClean="0"/>
              <a:t>, sfumando in alcuni casi anche nell’interdizione… A evitare moduli offensivi o sgradevoli si arriva infatti attraverso diverse strategie verbali, alcune tradizionali, come gli slittamenti attenuativi mediante varie figure retoriche (eufemismo), altre apparentemente più innovative, come, l’abuso di linguaggio tecnico e l’impiego eufemistico dell’inglese (Rita Fresu, </a:t>
            </a:r>
            <a:r>
              <a:rPr lang="it-IT" i="1" dirty="0" smtClean="0"/>
              <a:t>Politically correct</a:t>
            </a:r>
            <a:r>
              <a:rPr lang="it-IT" dirty="0" smtClean="0"/>
              <a:t>, «Enciclopedia dell’italiano», Treccani, 2010)</a:t>
            </a:r>
            <a:endParaRPr lang="en-GB" dirty="0"/>
          </a:p>
        </p:txBody>
      </p:sp>
    </p:spTree>
    <p:extLst>
      <p:ext uri="{BB962C8B-B14F-4D97-AF65-F5344CB8AC3E}">
        <p14:creationId xmlns:p14="http://schemas.microsoft.com/office/powerpoint/2010/main" val="186912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48223" y="452718"/>
            <a:ext cx="5946898" cy="5006386"/>
          </a:xfrm>
          <a:prstGeom prst="rect">
            <a:avLst/>
          </a:prstGeom>
        </p:spPr>
      </p:pic>
      <p:pic>
        <p:nvPicPr>
          <p:cNvPr id="6" name="Picture 5"/>
          <p:cNvPicPr>
            <a:picLocks noChangeAspect="1"/>
          </p:cNvPicPr>
          <p:nvPr/>
        </p:nvPicPr>
        <p:blipFill>
          <a:blip r:embed="rId3"/>
          <a:stretch>
            <a:fillRect/>
          </a:stretch>
        </p:blipFill>
        <p:spPr>
          <a:xfrm>
            <a:off x="6378359" y="862158"/>
            <a:ext cx="5596214" cy="5606888"/>
          </a:xfrm>
          <a:prstGeom prst="rect">
            <a:avLst/>
          </a:prstGeom>
        </p:spPr>
      </p:pic>
    </p:spTree>
    <p:extLst>
      <p:ext uri="{BB962C8B-B14F-4D97-AF65-F5344CB8AC3E}">
        <p14:creationId xmlns:p14="http://schemas.microsoft.com/office/powerpoint/2010/main" val="312208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Chi, quando…</a:t>
            </a:r>
            <a:endParaRPr lang="en-GB" dirty="0"/>
          </a:p>
        </p:txBody>
      </p:sp>
      <p:sp>
        <p:nvSpPr>
          <p:cNvPr id="3" name="Content Placeholder 2"/>
          <p:cNvSpPr>
            <a:spLocks noGrp="1"/>
          </p:cNvSpPr>
          <p:nvPr>
            <p:ph idx="1"/>
          </p:nvPr>
        </p:nvSpPr>
        <p:spPr>
          <a:xfrm>
            <a:off x="1103312" y="1487606"/>
            <a:ext cx="10046909" cy="4760793"/>
          </a:xfrm>
        </p:spPr>
        <p:txBody>
          <a:bodyPr>
            <a:noAutofit/>
          </a:bodyPr>
          <a:lstStyle/>
          <a:p>
            <a:pPr marL="0" indent="0">
              <a:buNone/>
            </a:pPr>
            <a:r>
              <a:rPr lang="it-IT" dirty="0" smtClean="0"/>
              <a:t>«Political correcteness» is a phrase that came to prominence in the «culture wars» that occurred in the United States in the late 1980s and early 1990s and was subsequently taken up from elsewhere. The idea that a coalition of feminists, ethnic minorities, homosexuals, and left-wing intellectuals has </a:t>
            </a:r>
            <a:r>
              <a:rPr lang="it-IT" b="1" dirty="0" smtClean="0"/>
              <a:t>achieved so much social and institutional power in the United States as to be capable of censoring</a:t>
            </a:r>
            <a:r>
              <a:rPr lang="it-IT" dirty="0" smtClean="0"/>
              <a:t> –</a:t>
            </a:r>
            <a:r>
              <a:rPr lang="it-IT" b="1" dirty="0" smtClean="0"/>
              <a:t> or at least intimidating – anyone who holds views contary to the supposedly «politically correct» orthodoxy was promoted by conservative and neo-conservative writers</a:t>
            </a:r>
            <a:r>
              <a:rPr lang="it-IT" dirty="0" smtClean="0"/>
              <a:t> such as D’Souza (1991), Bloom (1987), Kimball (1991), and Hentoff (1992). </a:t>
            </a:r>
            <a:r>
              <a:rPr lang="it-IT" b="1" dirty="0" smtClean="0"/>
              <a:t>These authors’ efforts let to a range of initiatives by progressives,</a:t>
            </a:r>
            <a:r>
              <a:rPr lang="it-IT" dirty="0" smtClean="0"/>
              <a:t> regarding campus «hate speech», racial vilification, affirmative action, sexual harassment, and the content of the curricula at schools at universities, </a:t>
            </a:r>
            <a:r>
              <a:rPr lang="it-IT" b="1" dirty="0" smtClean="0"/>
              <a:t>to become known as «political correctness»</a:t>
            </a:r>
            <a:r>
              <a:rPr lang="it-IT" dirty="0" smtClean="0"/>
              <a:t>. The subsequent «PC debate» raised important issues about the nature and extent of freedom of expression, the difference between censorship and criticism, and the role of educational institutions in a democratic society (Robert Sparrow, </a:t>
            </a:r>
            <a:r>
              <a:rPr lang="it-IT" i="1" dirty="0" smtClean="0"/>
              <a:t>Political Correctness</a:t>
            </a:r>
            <a:r>
              <a:rPr lang="it-IT" dirty="0" smtClean="0"/>
              <a:t>, «The International Encyclopedia of Ethics», 2013)</a:t>
            </a:r>
            <a:endParaRPr lang="en-GB" dirty="0"/>
          </a:p>
        </p:txBody>
      </p:sp>
    </p:spTree>
    <p:extLst>
      <p:ext uri="{BB962C8B-B14F-4D97-AF65-F5344CB8AC3E}">
        <p14:creationId xmlns:p14="http://schemas.microsoft.com/office/powerpoint/2010/main" val="167911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 come e perché</a:t>
            </a:r>
            <a:endParaRPr lang="en-GB" dirty="0"/>
          </a:p>
        </p:txBody>
      </p:sp>
      <p:sp>
        <p:nvSpPr>
          <p:cNvPr id="3" name="Content Placeholder 2"/>
          <p:cNvSpPr>
            <a:spLocks noGrp="1"/>
          </p:cNvSpPr>
          <p:nvPr>
            <p:ph idx="1"/>
          </p:nvPr>
        </p:nvSpPr>
        <p:spPr>
          <a:xfrm>
            <a:off x="1103312" y="1678676"/>
            <a:ext cx="9978670" cy="4954136"/>
          </a:xfrm>
        </p:spPr>
        <p:txBody>
          <a:bodyPr>
            <a:noAutofit/>
          </a:bodyPr>
          <a:lstStyle/>
          <a:p>
            <a:pPr marL="0" indent="0">
              <a:buNone/>
            </a:pPr>
            <a:r>
              <a:rPr lang="it-IT" dirty="0" smtClean="0"/>
              <a:t>The PC debate is as much about rhetorical strategies used to establish ideological agendas as it is about the diverse cultural movements related to them. Such ideological strategies are central to the ideological clash between the proponents of multiculturalism and neoconservatives who have gained political leverage in the past two decades… </a:t>
            </a:r>
            <a:r>
              <a:rPr lang="it-IT" b="1" dirty="0" smtClean="0"/>
              <a:t>The debate over the influence of representational form is crucial to understanding the emphasis placed on the distribution of knowledge in the latter half of the twentieth century.</a:t>
            </a:r>
            <a:r>
              <a:rPr lang="it-IT" dirty="0" smtClean="0"/>
              <a:t> The controversy over representation has become an important element in the dispute betwen rightwing critics, who insist on the existence of objectifiable moral certitudes, and professors of the academy, who revel how the grid of representation is manipulated in a market economy to produce cultural identities. Neoconservatives have made the habit of selling behavioural paradigms that prize a one-dimensional normality… Those who question righht-wing icons are perceived as «enemies» (Richard Feldstein, Political correctness: a response from the cultural left, 1997; cfr anche John K. Wilson, </a:t>
            </a:r>
            <a:r>
              <a:rPr lang="en-GB" i="1" dirty="0"/>
              <a:t>The Myth of Political Correctness: The Conservative Attack on Higher </a:t>
            </a:r>
            <a:r>
              <a:rPr lang="en-GB" i="1" dirty="0" smtClean="0"/>
              <a:t>Education</a:t>
            </a:r>
            <a:r>
              <a:rPr lang="en-GB" dirty="0" smtClean="0"/>
              <a:t>, 1995</a:t>
            </a:r>
            <a:r>
              <a:rPr lang="it-IT" dirty="0" smtClean="0"/>
              <a:t>)</a:t>
            </a:r>
            <a:endParaRPr lang="en-GB" dirty="0"/>
          </a:p>
        </p:txBody>
      </p:sp>
    </p:spTree>
    <p:extLst>
      <p:ext uri="{BB962C8B-B14F-4D97-AF65-F5344CB8AC3E}">
        <p14:creationId xmlns:p14="http://schemas.microsoft.com/office/powerpoint/2010/main" val="1335665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0</TotalTime>
  <Words>3022</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Wingdings</vt:lpstr>
      <vt:lpstr>Wingdings 3</vt:lpstr>
      <vt:lpstr>Ion</vt:lpstr>
      <vt:lpstr>PC or not PC?  Appunti per una riflessione storico-critica</vt:lpstr>
      <vt:lpstr>Un fantasma si aggira per l’Europa…</vt:lpstr>
      <vt:lpstr>PowerPoint Presentation</vt:lpstr>
      <vt:lpstr>Il vento impetuoso del Politicamente Corretto</vt:lpstr>
      <vt:lpstr>Una frattura linguistica e culturale?</vt:lpstr>
      <vt:lpstr>Un generale mutamento di sensibilità linguistica</vt:lpstr>
      <vt:lpstr>PowerPoint Presentation</vt:lpstr>
      <vt:lpstr>Chi, quando…</vt:lpstr>
      <vt:lpstr>… come e perché</vt:lpstr>
      <vt:lpstr>Per una storia semantica di poltically correct</vt:lpstr>
      <vt:lpstr>Tra il tragico e il comico</vt:lpstr>
      <vt:lpstr>Fenomeno esogeno o endogeno?</vt:lpstr>
      <vt:lpstr>Corretti o scorretti?</vt:lpstr>
      <vt:lpstr>Un dibattito precoce?</vt:lpstr>
      <vt:lpstr>La strana coppia del nero e del negro</vt:lpstr>
      <vt:lpstr>Subalternità linguistica e culturale?</vt:lpstr>
      <vt:lpstr>«Il lessico che divide»</vt:lpstr>
      <vt:lpstr>Un po’ di storia…</vt:lpstr>
      <vt:lpstr>Negro nei media (anni 80)</vt:lpstr>
      <vt:lpstr>I negri in TV</vt:lpstr>
      <vt:lpstr>Negro nei dizionari (anni 80-90)</vt:lpstr>
      <vt:lpstr>PowerPoint Presentation</vt:lpstr>
      <vt:lpstr>Un dibattito aperto</vt:lpstr>
      <vt:lpstr>La linea del colore</vt:lpstr>
      <vt:lpstr>PowerPoint Presentation</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Faloppa</dc:creator>
  <cp:lastModifiedBy>Federico Faloppa</cp:lastModifiedBy>
  <cp:revision>27</cp:revision>
  <dcterms:created xsi:type="dcterms:W3CDTF">2016-09-22T16:00:50Z</dcterms:created>
  <dcterms:modified xsi:type="dcterms:W3CDTF">2016-09-23T07:25:11Z</dcterms:modified>
</cp:coreProperties>
</file>